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75" r:id="rId2"/>
    <p:sldId id="265" r:id="rId3"/>
    <p:sldId id="277" r:id="rId4"/>
    <p:sldId id="288" r:id="rId5"/>
    <p:sldId id="302" r:id="rId6"/>
    <p:sldId id="303" r:id="rId7"/>
    <p:sldId id="279" r:id="rId8"/>
    <p:sldId id="285" r:id="rId9"/>
    <p:sldId id="284" r:id="rId10"/>
    <p:sldId id="282" r:id="rId11"/>
    <p:sldId id="289" r:id="rId12"/>
    <p:sldId id="292" r:id="rId13"/>
    <p:sldId id="304" r:id="rId14"/>
    <p:sldId id="305" r:id="rId15"/>
    <p:sldId id="290" r:id="rId16"/>
    <p:sldId id="286" r:id="rId17"/>
    <p:sldId id="293" r:id="rId18"/>
    <p:sldId id="308" r:id="rId19"/>
    <p:sldId id="307" r:id="rId20"/>
    <p:sldId id="312" r:id="rId21"/>
    <p:sldId id="291" r:id="rId22"/>
    <p:sldId id="314" r:id="rId23"/>
    <p:sldId id="313" r:id="rId24"/>
    <p:sldId id="278" r:id="rId25"/>
    <p:sldId id="318" r:id="rId26"/>
    <p:sldId id="315" r:id="rId27"/>
    <p:sldId id="317" r:id="rId28"/>
    <p:sldId id="316" r:id="rId29"/>
    <p:sldId id="287" r:id="rId30"/>
    <p:sldId id="295" r:id="rId31"/>
    <p:sldId id="310" r:id="rId32"/>
    <p:sldId id="297" r:id="rId33"/>
    <p:sldId id="311" r:id="rId34"/>
    <p:sldId id="300" r:id="rId35"/>
  </p:sldIdLst>
  <p:sldSz cx="12192000" cy="6858000"/>
  <p:notesSz cx="6858000" cy="9144000"/>
  <p:embeddedFontLst>
    <p:embeddedFont>
      <p:font typeface="Nanum Gothic" panose="020B0600000101010101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FDE"/>
    <a:srgbClr val="99FFCC"/>
    <a:srgbClr val="00FF99"/>
    <a:srgbClr val="FFD300"/>
    <a:srgbClr val="FAF7DE"/>
    <a:srgbClr val="F8F5D4"/>
    <a:srgbClr val="FFDA0B"/>
    <a:srgbClr val="FFDC2A"/>
    <a:srgbClr val="FFEC64"/>
    <a:srgbClr val="FFE84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266" autoAdjust="0"/>
  </p:normalViewPr>
  <p:slideViewPr>
    <p:cSldViewPr snapToGrid="0" showGuides="1">
      <p:cViewPr varScale="1">
        <p:scale>
          <a:sx n="100" d="100"/>
          <a:sy n="100" d="100"/>
        </p:scale>
        <p:origin x="210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62A73-BA35-417E-83CF-795B91EF2840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D4251-8D69-4121-B3FF-5A203C7E2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30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스트리밍 사이트가 존재하고</a:t>
            </a:r>
            <a:r>
              <a:rPr lang="en-US" altLang="ko-KR" dirty="0"/>
              <a:t>, </a:t>
            </a:r>
            <a:r>
              <a:rPr lang="ko-KR" altLang="en-US" dirty="0"/>
              <a:t>어플리케이션 </a:t>
            </a:r>
            <a:r>
              <a:rPr lang="en-US" altLang="ko-KR" dirty="0"/>
              <a:t>/ </a:t>
            </a:r>
            <a:r>
              <a:rPr lang="ko-KR" altLang="en-US" dirty="0"/>
              <a:t>웹사이트 </a:t>
            </a:r>
            <a:r>
              <a:rPr lang="en-US" altLang="ko-KR" dirty="0"/>
              <a:t>/ </a:t>
            </a:r>
            <a:r>
              <a:rPr lang="ko-KR" altLang="en-US" dirty="0"/>
              <a:t>프로그램을 지원함</a:t>
            </a:r>
            <a:endParaRPr lang="en-US" altLang="ko-KR" dirty="0"/>
          </a:p>
          <a:p>
            <a:r>
              <a:rPr lang="ko-KR" altLang="en-US" dirty="0"/>
              <a:t>또한 이러한 사이트들은 이용자들의 편의 및 가수들의 홍보 등을 위해 다양한 차트를 제공하고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4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TF-IDF </a:t>
            </a:r>
            <a:r>
              <a:rPr lang="ko-KR" altLang="en-US" dirty="0"/>
              <a:t>결과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1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data,</a:t>
            </a:r>
            <a:r>
              <a:rPr lang="ko-KR" altLang="en-US" dirty="0"/>
              <a:t>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 간단하게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0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data,</a:t>
            </a:r>
            <a:r>
              <a:rPr lang="ko-KR" altLang="en-US" dirty="0"/>
              <a:t>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 간단하게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1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:</a:t>
            </a:r>
          </a:p>
          <a:p>
            <a:r>
              <a:rPr lang="en-GB" altLang="ko-KR" dirty="0"/>
              <a:t>https://www.dinolabs.ai/400</a:t>
            </a:r>
          </a:p>
          <a:p>
            <a:r>
              <a:rPr lang="en-US" altLang="ko-KR" dirty="0"/>
              <a:t>https://sig413.tistory.com/5</a:t>
            </a:r>
          </a:p>
          <a:p>
            <a:r>
              <a:rPr lang="en-GB" altLang="ko-KR" dirty="0"/>
              <a:t>https://yeong-jin-data-blog.tistory.com/entry/BERT%EB%A1%9C-%ED%95%9C%EA%B8%80-%EC%98%81%ED%99%94-%EB%A6%AC%EB%B7%B0-%EA%B0%90%EC%84%B1%EB%B6%84%EC%84%9D-%ED%95%98%EA%B8%B0</a:t>
            </a:r>
          </a:p>
          <a:p>
            <a:r>
              <a:rPr lang="en-GB" altLang="ko-KR" dirty="0"/>
              <a:t>https://velog.io/@jaehyeong/Fine-tuning-Bert-using-Transformers-and-TensorFlow</a:t>
            </a:r>
          </a:p>
          <a:p>
            <a:r>
              <a:rPr lang="en-GB" altLang="ko-KR" dirty="0"/>
              <a:t>https://sirzzang.github.io/ai/AI-huggingface-keras/</a:t>
            </a:r>
          </a:p>
          <a:p>
            <a:r>
              <a:rPr lang="en-GB" altLang="ko-KR" dirty="0"/>
              <a:t>https://github.com/Beomi/KcELECTRA</a:t>
            </a:r>
          </a:p>
          <a:p>
            <a:r>
              <a:rPr lang="en-GB" altLang="ko-KR" dirty="0"/>
              <a:t>https://github.com/Beomi/KcBERT</a:t>
            </a:r>
          </a:p>
          <a:p>
            <a:r>
              <a:rPr lang="en-GB" altLang="ko-KR" dirty="0"/>
              <a:t>https://github.com/SKTBrain/KoBERT</a:t>
            </a:r>
          </a:p>
          <a:p>
            <a:r>
              <a:rPr lang="en-GB" altLang="ko-KR" dirty="0"/>
              <a:t>https://velog.io/@changhtun1/Python-%EC%86%8C%EC%85%9C-%EB%8D%B0%EC%9D%B4%ED%84%B0%EC%9D%98-%EA%B0%90%EC%84%B1-%EC%98%88%EC%B8%A1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7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 </a:t>
            </a:r>
            <a:r>
              <a:rPr lang="en-US" altLang="ko-KR" dirty="0"/>
              <a:t>8</a:t>
            </a:r>
            <a:r>
              <a:rPr lang="ko-KR" altLang="en-US" dirty="0"/>
              <a:t>월 기준 멜론</a:t>
            </a:r>
            <a:r>
              <a:rPr lang="en-US" altLang="ko-KR" dirty="0"/>
              <a:t>, </a:t>
            </a:r>
            <a:r>
              <a:rPr lang="ko-KR" altLang="en-US" dirty="0"/>
              <a:t>유튜브 뮤직이 강세를 보이고 있으며 그 뒤를 따라 여러 스트리밍 사이트를 사람들이 이용중임</a:t>
            </a:r>
            <a:endParaRPr lang="en-US" altLang="ko-KR" dirty="0"/>
          </a:p>
          <a:p>
            <a:r>
              <a:rPr lang="ko-KR" altLang="en-US" dirty="0" err="1"/>
              <a:t>지니를</a:t>
            </a:r>
            <a:r>
              <a:rPr lang="ko-KR" altLang="en-US" dirty="0"/>
              <a:t> 예시로 들면 다양한 집계 방식을 보이고 있으며</a:t>
            </a:r>
            <a:r>
              <a:rPr lang="en-US" altLang="ko-KR" dirty="0"/>
              <a:t>, </a:t>
            </a:r>
            <a:r>
              <a:rPr lang="ko-KR" altLang="en-US" dirty="0"/>
              <a:t>다른 사이트들도 마찬가지임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차트가 어째서 문제가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공기계를 이용한 무음 스트리밍</a:t>
            </a:r>
            <a:r>
              <a:rPr lang="en-US" altLang="ko-KR" dirty="0"/>
              <a:t>, </a:t>
            </a:r>
            <a:r>
              <a:rPr lang="ko-KR" altLang="en-US" dirty="0"/>
              <a:t>댓글 공세</a:t>
            </a:r>
            <a:r>
              <a:rPr lang="en-US" altLang="ko-KR" dirty="0"/>
              <a:t>, </a:t>
            </a:r>
            <a:r>
              <a:rPr lang="ko-KR" altLang="en-US" dirty="0"/>
              <a:t>좋아요 도배 등 전문적으로 돈을 받고 이를 처리해주는 곳도 생겨나고 있다</a:t>
            </a:r>
            <a:r>
              <a:rPr lang="en-US" altLang="ko-KR" dirty="0"/>
              <a:t>. </a:t>
            </a:r>
            <a:r>
              <a:rPr lang="ko-KR" altLang="en-US" dirty="0"/>
              <a:t>정직하게 노래하는 사람들에 대한 기만이 아닐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아무리 댓글 공세와 음원 공세를 한다 하여도</a:t>
            </a:r>
            <a:r>
              <a:rPr lang="en-US" altLang="ko-KR" dirty="0"/>
              <a:t>, </a:t>
            </a:r>
            <a:r>
              <a:rPr lang="ko-KR" altLang="en-US" dirty="0"/>
              <a:t>노래와 가수에 대한 정보를 종합적으로 다루면 적정 순위를 알 수 있지 않을까 생각하였음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사재기 파동 이후 이상함을 느낀 사람들은 댓글에도 그러한 내용을 담았기에 댓글의 내용에 대해 어떻게 다룰지 깊이 </a:t>
            </a:r>
            <a:r>
              <a:rPr lang="ko-KR" altLang="en-US" dirty="0" err="1"/>
              <a:t>고민해보았음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8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감성 사전에 </a:t>
            </a:r>
            <a:r>
              <a:rPr lang="en-US" altLang="ko-KR" dirty="0"/>
              <a:t>deep learning</a:t>
            </a:r>
            <a:r>
              <a:rPr lang="ko-KR" altLang="en-US" dirty="0"/>
              <a:t>을 적용할 경우</a:t>
            </a:r>
            <a:r>
              <a:rPr lang="en-US" altLang="ko-KR" dirty="0"/>
              <a:t> </a:t>
            </a:r>
            <a:r>
              <a:rPr lang="ko-KR" altLang="en-US" dirty="0"/>
              <a:t>그림과 같은 예시를 두 번 적용함 </a:t>
            </a:r>
            <a:r>
              <a:rPr lang="en-US" altLang="ko-KR" dirty="0"/>
              <a:t>(</a:t>
            </a:r>
            <a:r>
              <a:rPr lang="ko-KR" altLang="en-US" dirty="0"/>
              <a:t>라벨이 붙어 있는 예시와 함께 모델 생성 후 라벨이 없는 데이터에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부여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감성 사전에 따로 적용하지 않을 경우 </a:t>
            </a:r>
            <a:r>
              <a:rPr lang="en-US" altLang="ko-KR" dirty="0"/>
              <a:t>vectorize</a:t>
            </a:r>
            <a:r>
              <a:rPr lang="ko-KR" altLang="en-US" dirty="0"/>
              <a:t>를 통한 감성 분석 모델 생성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61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TF-IDF – Logistic Reg &gt;&gt; </a:t>
            </a:r>
            <a:r>
              <a:rPr lang="ko-KR" altLang="en-US" dirty="0"/>
              <a:t>감성 분류 모델 생성 예시 참고</a:t>
            </a:r>
            <a:endParaRPr lang="en-US" altLang="ko-KR" dirty="0"/>
          </a:p>
          <a:p>
            <a:r>
              <a:rPr lang="en-US" altLang="ko-KR" dirty="0"/>
              <a:t>LSTM, GRU</a:t>
            </a:r>
            <a:r>
              <a:rPr lang="ko-KR" altLang="en-US" dirty="0"/>
              <a:t>는 해당 리뷰로 감성 분석하는 글에서 사용하였기에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모델들과의</a:t>
            </a:r>
            <a:r>
              <a:rPr lang="ko-KR" altLang="en-US" dirty="0"/>
              <a:t> 비교를 위해 사용</a:t>
            </a:r>
            <a:endParaRPr lang="en-US" altLang="ko-KR" dirty="0"/>
          </a:p>
          <a:p>
            <a:r>
              <a:rPr lang="en-US" altLang="ko-KR" dirty="0"/>
              <a:t>BERT</a:t>
            </a:r>
            <a:r>
              <a:rPr lang="ko-KR" altLang="en-US" dirty="0"/>
              <a:t>는 감성 분석에 주로 사용되는 것으로 보여 사용 </a:t>
            </a:r>
            <a:r>
              <a:rPr lang="en-US" altLang="ko-KR" dirty="0"/>
              <a:t>(Bert-multilingual &gt;&gt; google </a:t>
            </a:r>
            <a:r>
              <a:rPr lang="ko-KR" altLang="en-US" dirty="0"/>
              <a:t>제공 다국어 </a:t>
            </a:r>
            <a:r>
              <a:rPr lang="en-US" altLang="ko-KR" dirty="0"/>
              <a:t>/ </a:t>
            </a:r>
            <a:r>
              <a:rPr lang="en-US" altLang="ko-KR" dirty="0" err="1"/>
              <a:t>KoBERT</a:t>
            </a:r>
            <a:r>
              <a:rPr lang="en-US" altLang="ko-KR" dirty="0"/>
              <a:t> &gt;&gt; SKT </a:t>
            </a:r>
            <a:r>
              <a:rPr lang="ko-KR" altLang="en-US" dirty="0"/>
              <a:t>제공 한국어 </a:t>
            </a:r>
            <a:r>
              <a:rPr lang="en-US" altLang="ko-KR" dirty="0"/>
              <a:t>BERT / </a:t>
            </a:r>
            <a:r>
              <a:rPr lang="en-US" altLang="ko-KR" dirty="0" err="1"/>
              <a:t>KcBERT</a:t>
            </a:r>
            <a:r>
              <a:rPr lang="en-US" altLang="ko-KR" dirty="0"/>
              <a:t> &gt;&gt; </a:t>
            </a:r>
            <a:r>
              <a:rPr lang="ko-KR" altLang="en-US" dirty="0"/>
              <a:t>사용자 제공 한국어 댓글 기반 </a:t>
            </a:r>
            <a:r>
              <a:rPr lang="en-US" altLang="ko-KR" dirty="0"/>
              <a:t>BERT)</a:t>
            </a:r>
          </a:p>
          <a:p>
            <a:r>
              <a:rPr lang="en-US" altLang="ko-KR" dirty="0" err="1"/>
              <a:t>KcELECTRA</a:t>
            </a:r>
            <a:r>
              <a:rPr lang="ko-KR" altLang="en-US" dirty="0"/>
              <a:t>는 </a:t>
            </a:r>
            <a:r>
              <a:rPr lang="en-US" altLang="ko-KR" dirty="0"/>
              <a:t>BERT</a:t>
            </a:r>
            <a:r>
              <a:rPr lang="ko-KR" altLang="en-US" dirty="0"/>
              <a:t>의 보완 모델인 </a:t>
            </a:r>
            <a:r>
              <a:rPr lang="en-US" altLang="ko-KR" dirty="0"/>
              <a:t>ELECTRA </a:t>
            </a:r>
            <a:r>
              <a:rPr lang="ko-KR" altLang="en-US" dirty="0"/>
              <a:t>중에서도 댓글 대상 </a:t>
            </a:r>
            <a:r>
              <a:rPr lang="en-US" altLang="ko-KR" dirty="0"/>
              <a:t>ELECTRA </a:t>
            </a:r>
            <a:r>
              <a:rPr lang="ko-KR" altLang="en-US" dirty="0"/>
              <a:t>버전이기에 채택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6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5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Electra</a:t>
            </a:r>
            <a:r>
              <a:rPr lang="ko-KR" altLang="en-US" dirty="0"/>
              <a:t>는 평가지표를 보이는 것이 없기에 함수를 설정하여야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당시 </a:t>
            </a:r>
            <a:r>
              <a:rPr lang="en-US" altLang="ko-KR" dirty="0"/>
              <a:t>log </a:t>
            </a:r>
            <a:r>
              <a:rPr lang="ko-KR" altLang="en-US" dirty="0"/>
              <a:t>저장하는 것이 미숙하여 </a:t>
            </a:r>
            <a:r>
              <a:rPr lang="en-US" altLang="ko-KR" dirty="0"/>
              <a:t>train history</a:t>
            </a:r>
            <a:r>
              <a:rPr lang="ko-KR" altLang="en-US" dirty="0"/>
              <a:t>를 </a:t>
            </a:r>
            <a:r>
              <a:rPr lang="ko-KR" altLang="en-US" dirty="0" err="1"/>
              <a:t>날려버렸음</a:t>
            </a:r>
            <a:r>
              <a:rPr lang="en-US" altLang="ko-KR" dirty="0"/>
              <a:t>. </a:t>
            </a:r>
            <a:r>
              <a:rPr lang="ko-KR" altLang="en-US" dirty="0"/>
              <a:t>모델은 저장을 따로 하였기에 추후 과정에 지장은 없었음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4251-8D69-4121-B3FF-5A203C7E24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27FD-E372-00E4-2F29-0D113976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FE9A9E-6BE9-29D4-E938-2278C00F0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AB047-1206-F40E-1044-204CBF2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F9989-E939-D87B-F18E-C4446A18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D8698-B105-2937-06A3-EC27ACCB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27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4136-75AF-7DCD-402F-3548DDDC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3DEA-B6CB-4604-576F-203846FE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1CEAC-CECC-B79C-3A95-9A77FEC2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6FDCD-CF5A-23E5-7BBD-2C7DCC6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CBDC0-CBD0-20EF-8FE2-3A15775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76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884232-E035-E838-7CD6-7440D29B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5EA59-E3F7-5202-0B0F-04F76F8A2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3054F-BF3F-4EDC-E8D6-3D46476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3BA38-24C2-96D5-928E-0D85387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02A0E-A8E2-4F8B-DD84-6972AD7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49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252B3-11DA-F45B-9710-FB14B5B7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7AB7-0E45-42E5-710C-4051DC45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13C87-9C51-030E-399E-B0D745A9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A9F4D-1500-DEC9-ACA6-9DECF7F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757D-7A0B-44D3-825C-D94D21C0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5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A2565-36E0-4C36-EAE4-0F333EFF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8E162-C3EF-F48B-F2BA-9BADE96E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AAC85-8ABE-8D43-9BF5-A78D8798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080A8-8A10-D6FB-6168-D8C2142C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F9A9F-A956-FDF8-8B33-34D04D26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2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C5A9-267A-817B-A40E-93E2FDA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F4DEC-31E0-3F19-1800-E7720EE2A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9E8DE-FC56-9D52-90E1-77261C93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56603-0E1C-1D7B-D37F-7B08C5AB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7B4D3-5277-78A6-57E9-8EE24AF4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3D251-D8E6-AC2F-28D8-3D34C282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37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55761-3BB5-B5E4-2A55-E95942B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74FCB-B5CD-ECB3-5C9B-62B4433D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6F99EA-3254-55A6-BE41-9C9AA0E1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4DDCF-52F4-7287-B244-C2F2EE6A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BB6E9-2647-2CE8-415F-DD2F260DC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7C88B8-B610-F123-7784-712D407E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031AAC-D628-A4B3-95B9-3B1CBB03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67266-39D5-FE16-B0A2-6956A90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33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37B8-1C6A-A5C8-8EC5-6F13DE5F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9DA44-873A-F9CD-C27E-E1140790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A4A80-EAD9-E5BB-9C9F-871C4F7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3C54B-FFA4-1CE6-3850-75D3D3F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3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2EC0D-7BCF-FBAF-54BA-4441628F3673}"/>
              </a:ext>
            </a:extLst>
          </p:cNvPr>
          <p:cNvSpPr txBox="1"/>
          <p:nvPr userDrawn="1"/>
        </p:nvSpPr>
        <p:spPr>
          <a:xfrm>
            <a:off x="9993641" y="6602223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34E392-D01B-BEE9-12EE-8C589BE5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766D0A-2D48-464B-C239-8AA83239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61B98-1CAD-8F3E-C7A6-6E1AE2F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00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EB99-4A05-3A2F-6B33-DC98A55E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36FEB-DB42-2D62-FC02-4EDD1AF8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E1F5C-1ADF-767B-1377-B57F34C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DB0F6-8396-BDA4-CEA8-62E5121A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00EC8-E534-85D6-FB4C-F541CC85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2D6A4-3F9C-8AEE-8826-A1BF906C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28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26153-CB3B-18D5-BA1E-4155CD0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B5D17F-13BF-4890-2E06-6098B3827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D18F0-039C-196D-C266-C48DF58B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5524-681F-60E6-DE6F-6A207F57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2A407-E216-15AF-7F17-BE6FC77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E1E17-C5CC-9ABB-A62B-5A65CB7A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8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7C55F-2F0A-4048-B23B-7D01885F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BB44-8BF0-DAF9-7843-FBAEBCFA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47E1-3169-8868-8232-21804304C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5E5FA39-CFCF-4B8B-8D30-C36D041EB195}" type="datetimeFigureOut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9D2F-8D25-6D02-54B0-1746015DB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19ACE-8188-2243-B025-1C759360C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3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2861780" y="2742314"/>
            <a:ext cx="6468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Sentiment</a:t>
            </a:r>
            <a:r>
              <a:rPr lang="ko-KR" altLang="en-US" sz="6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6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Analysis</a:t>
            </a:r>
          </a:p>
          <a:p>
            <a:pPr algn="ctr"/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감성 사전 생성 및 음악 차트 분석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338825-7D13-EC5A-ECF8-049E6014B33D}"/>
              </a:ext>
            </a:extLst>
          </p:cNvPr>
          <p:cNvGrpSpPr/>
          <p:nvPr/>
        </p:nvGrpSpPr>
        <p:grpSpPr>
          <a:xfrm>
            <a:off x="3679381" y="1372438"/>
            <a:ext cx="4931219" cy="1269162"/>
            <a:chOff x="3254517" y="1677238"/>
            <a:chExt cx="5927583" cy="12691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224753-1AFD-795E-77AE-E3CA9EF9F19C}"/>
                </a:ext>
              </a:extLst>
            </p:cNvPr>
            <p:cNvSpPr/>
            <p:nvPr/>
          </p:nvSpPr>
          <p:spPr>
            <a:xfrm>
              <a:off x="3374612" y="1804239"/>
              <a:ext cx="5807488" cy="1142161"/>
            </a:xfrm>
            <a:prstGeom prst="roundRect">
              <a:avLst>
                <a:gd name="adj" fmla="val 2674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D8C52D-CFD2-1A4C-B726-84BFFF36D782}"/>
                </a:ext>
              </a:extLst>
            </p:cNvPr>
            <p:cNvSpPr/>
            <p:nvPr/>
          </p:nvSpPr>
          <p:spPr>
            <a:xfrm>
              <a:off x="3254517" y="1677238"/>
              <a:ext cx="5682966" cy="1015663"/>
            </a:xfrm>
            <a:prstGeom prst="roundRect">
              <a:avLst>
                <a:gd name="adj" fmla="val 26745"/>
              </a:avLst>
            </a:prstGeom>
            <a:solidFill>
              <a:schemeClr val="accent5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3943289" y="1635896"/>
            <a:ext cx="4266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Deep Learning Project</a:t>
            </a:r>
            <a:endParaRPr lang="ko-KR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2" y="1055664"/>
            <a:ext cx="2373267" cy="2211774"/>
            <a:chOff x="541686" y="692944"/>
            <a:chExt cx="2282340" cy="2127034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0" y="692950"/>
              <a:ext cx="1975680" cy="1975667"/>
              <a:chOff x="677046" y="573361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rgbClr val="F2F2F2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1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636961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BC38D73-4FFE-46B9-97AD-B45F3D16B8A1}"/>
              </a:ext>
            </a:extLst>
          </p:cNvPr>
          <p:cNvSpPr txBox="1"/>
          <p:nvPr/>
        </p:nvSpPr>
        <p:spPr>
          <a:xfrm>
            <a:off x="3692936" y="5558048"/>
            <a:ext cx="48061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제로베이스 데이터스쿨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15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기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조</a:t>
            </a:r>
            <a:endParaRPr lang="en-US" altLang="ko-KR" sz="28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sz="6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김 정 웅    김 지 환    박 가 람</a:t>
            </a:r>
          </a:p>
        </p:txBody>
      </p:sp>
    </p:spTree>
    <p:extLst>
      <p:ext uri="{BB962C8B-B14F-4D97-AF65-F5344CB8AC3E}">
        <p14:creationId xmlns:p14="http://schemas.microsoft.com/office/powerpoint/2010/main" val="46239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85502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감성 분석이란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? (Sentiment Analysis)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51FC202-D473-4CDB-B8DE-B40B8586B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51" y="3787490"/>
            <a:ext cx="7326097" cy="239422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B577DF-5DB8-4730-B173-D562EAAD1EA0}"/>
              </a:ext>
            </a:extLst>
          </p:cNvPr>
          <p:cNvGrpSpPr/>
          <p:nvPr/>
        </p:nvGrpSpPr>
        <p:grpSpPr>
          <a:xfrm>
            <a:off x="1557420" y="1674890"/>
            <a:ext cx="9077159" cy="2037208"/>
            <a:chOff x="1102293" y="2250286"/>
            <a:chExt cx="10026320" cy="278870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7D89AD-75E0-E8A9-80BA-F597DF515A5A}"/>
                </a:ext>
              </a:extLst>
            </p:cNvPr>
            <p:cNvSpPr/>
            <p:nvPr/>
          </p:nvSpPr>
          <p:spPr>
            <a:xfrm>
              <a:off x="1102297" y="2250286"/>
              <a:ext cx="1624634" cy="9149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331BD2-371D-DBDB-679F-A607DD5CA043}"/>
                </a:ext>
              </a:extLst>
            </p:cNvPr>
            <p:cNvSpPr/>
            <p:nvPr/>
          </p:nvSpPr>
          <p:spPr>
            <a:xfrm>
              <a:off x="2740420" y="2250287"/>
              <a:ext cx="8388193" cy="914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1C4BD3-F7D4-8C0D-6C57-0FABD5FFF5B2}"/>
                </a:ext>
              </a:extLst>
            </p:cNvPr>
            <p:cNvSpPr txBox="1"/>
            <p:nvPr/>
          </p:nvSpPr>
          <p:spPr>
            <a:xfrm>
              <a:off x="1565797" y="244613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의의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205CD-FE61-0C11-0498-DE063D84AD67}"/>
                </a:ext>
              </a:extLst>
            </p:cNvPr>
            <p:cNvSpPr txBox="1"/>
            <p:nvPr/>
          </p:nvSpPr>
          <p:spPr>
            <a:xfrm>
              <a:off x="2726923" y="2292249"/>
              <a:ext cx="7142420" cy="88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감정 분석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감성 분석이라고 불리는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sentiment analysis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는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문장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글의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긍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•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부정도를 분석하는 것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43539B-B342-1880-7694-E456FE25EA1A}"/>
                </a:ext>
              </a:extLst>
            </p:cNvPr>
            <p:cNvSpPr/>
            <p:nvPr/>
          </p:nvSpPr>
          <p:spPr>
            <a:xfrm>
              <a:off x="1102295" y="3181284"/>
              <a:ext cx="1624634" cy="9149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617E2F-8D90-169A-8EE7-C5C9869E6020}"/>
                </a:ext>
              </a:extLst>
            </p:cNvPr>
            <p:cNvSpPr/>
            <p:nvPr/>
          </p:nvSpPr>
          <p:spPr>
            <a:xfrm>
              <a:off x="2740418" y="3181283"/>
              <a:ext cx="8388193" cy="914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5AD83A-F124-81C2-64B8-2D7B9C323BAC}"/>
                </a:ext>
              </a:extLst>
            </p:cNvPr>
            <p:cNvSpPr txBox="1"/>
            <p:nvPr/>
          </p:nvSpPr>
          <p:spPr>
            <a:xfrm>
              <a:off x="1714073" y="3377133"/>
              <a:ext cx="401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1.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41DB4FC-E4BC-47B0-9130-DE8833DD5FB6}"/>
                </a:ext>
              </a:extLst>
            </p:cNvPr>
            <p:cNvSpPr/>
            <p:nvPr/>
          </p:nvSpPr>
          <p:spPr>
            <a:xfrm>
              <a:off x="1102293" y="4112278"/>
              <a:ext cx="1624634" cy="9149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20F4E0-AC59-E1C6-539E-7501761F00A9}"/>
                </a:ext>
              </a:extLst>
            </p:cNvPr>
            <p:cNvSpPr/>
            <p:nvPr/>
          </p:nvSpPr>
          <p:spPr>
            <a:xfrm>
              <a:off x="2740416" y="4112278"/>
              <a:ext cx="8388193" cy="914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A680A2-4A08-429D-6898-2186E3739250}"/>
                </a:ext>
              </a:extLst>
            </p:cNvPr>
            <p:cNvSpPr txBox="1"/>
            <p:nvPr/>
          </p:nvSpPr>
          <p:spPr>
            <a:xfrm>
              <a:off x="1714073" y="4308127"/>
              <a:ext cx="401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2.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C8ACFD-9E4C-45FB-8CA1-4238962113F2}"/>
                </a:ext>
              </a:extLst>
            </p:cNvPr>
            <p:cNvSpPr txBox="1"/>
            <p:nvPr/>
          </p:nvSpPr>
          <p:spPr>
            <a:xfrm>
              <a:off x="2726927" y="3407909"/>
              <a:ext cx="7874677" cy="505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먼저 긍정과 부정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혹은 중립까지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라벨링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 되어 있는 데이터가 필요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B4F8E1-5AD8-4F14-AF2D-2D724CD37064}"/>
                </a:ext>
              </a:extLst>
            </p:cNvPr>
            <p:cNvSpPr txBox="1"/>
            <p:nvPr/>
          </p:nvSpPr>
          <p:spPr>
            <a:xfrm>
              <a:off x="2742463" y="4154238"/>
              <a:ext cx="8237896" cy="88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위 데이터를 사용하여 긍정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부정을 분석하는 모델링 생성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감성 사전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)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감성 사전을 이용하여 라벨이 없는 글의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긍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•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부정도 판별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042D73-6C6F-48B7-A6DC-8FD58B7C09DD}"/>
              </a:ext>
            </a:extLst>
          </p:cNvPr>
          <p:cNvSpPr txBox="1"/>
          <p:nvPr/>
        </p:nvSpPr>
        <p:spPr>
          <a:xfrm>
            <a:off x="2567095" y="6165421"/>
            <a:ext cx="6855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05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Dang, N.C. </a:t>
            </a:r>
            <a:r>
              <a:rPr lang="en-US" altLang="ko-KR" sz="1050" dirty="0">
                <a:solidFill>
                  <a:srgbClr val="222222"/>
                </a:solidFill>
                <a:latin typeface="맑은 고딕" panose="020B0503020000020004" pitchFamily="50" charset="-127"/>
              </a:rPr>
              <a:t>et</a:t>
            </a:r>
            <a:r>
              <a:rPr lang="ko-KR" altLang="en-US" sz="1050" dirty="0">
                <a:solidFill>
                  <a:srgbClr val="222222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rgbClr val="222222"/>
                </a:solidFill>
                <a:latin typeface="맑은 고딕" panose="020B0503020000020004" pitchFamily="50" charset="-127"/>
              </a:rPr>
              <a:t>al.</a:t>
            </a:r>
            <a:r>
              <a:rPr lang="ko-KR" altLang="en-US" sz="1050" dirty="0">
                <a:solidFill>
                  <a:srgbClr val="222222"/>
                </a:solidFill>
                <a:latin typeface="맑은 고딕" panose="020B0503020000020004" pitchFamily="50" charset="-127"/>
              </a:rPr>
              <a:t> </a:t>
            </a:r>
            <a:r>
              <a:rPr lang="en-GB" altLang="ko-KR" sz="105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Sentiment Analysis Based on Deep Learning: A Comparative Study. </a:t>
            </a:r>
            <a:r>
              <a:rPr lang="en-GB" altLang="ko-KR" sz="1050" b="0" i="1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Electronics</a:t>
            </a:r>
            <a:r>
              <a:rPr lang="en-GB" altLang="ko-KR" sz="105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GB" altLang="ko-KR" sz="105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2020</a:t>
            </a:r>
            <a:r>
              <a:rPr lang="en-GB" altLang="ko-KR" sz="105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, </a:t>
            </a:r>
            <a:r>
              <a:rPr lang="en-GB" altLang="ko-KR" sz="1050" b="0" i="1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9</a:t>
            </a:r>
            <a:r>
              <a:rPr lang="en-GB" altLang="ko-KR" sz="105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</a:rPr>
              <a:t>, 483.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6650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9457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제작에 사용할 데이터와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 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모델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A5DDE1-4529-4AC6-A026-301887AA52A5}"/>
              </a:ext>
            </a:extLst>
          </p:cNvPr>
          <p:cNvGrpSpPr>
            <a:grpSpLocks noChangeAspect="1"/>
          </p:cNvGrpSpPr>
          <p:nvPr/>
        </p:nvGrpSpPr>
        <p:grpSpPr>
          <a:xfrm>
            <a:off x="442789" y="1808944"/>
            <a:ext cx="5353282" cy="4411893"/>
            <a:chOff x="408939" y="1649423"/>
            <a:chExt cx="5740402" cy="47309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CAD64F0-2391-4442-9158-7183B4F4B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4439" y="3901440"/>
              <a:ext cx="2433200" cy="2433200"/>
              <a:chOff x="3823132" y="3603377"/>
              <a:chExt cx="2473744" cy="247374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8CA5C93-7C16-933D-0091-BC9409B33BDF}"/>
                  </a:ext>
                </a:extLst>
              </p:cNvPr>
              <p:cNvSpPr/>
              <p:nvPr/>
            </p:nvSpPr>
            <p:spPr>
              <a:xfrm>
                <a:off x="3823132" y="3603377"/>
                <a:ext cx="2473744" cy="2473744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847F44-1AA1-A778-E74F-85DDD2940FE0}"/>
                  </a:ext>
                </a:extLst>
              </p:cNvPr>
              <p:cNvSpPr txBox="1"/>
              <p:nvPr/>
            </p:nvSpPr>
            <p:spPr>
              <a:xfrm>
                <a:off x="4438571" y="4609416"/>
                <a:ext cx="1242870" cy="503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+mj-ea"/>
                  </a:rPr>
                  <a:t>대화 셋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FBC73E7-57C7-4494-8F44-63FFD12FF2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6857" y="1715434"/>
              <a:ext cx="2433200" cy="2433200"/>
              <a:chOff x="5703542" y="3603377"/>
              <a:chExt cx="2473744" cy="2473744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B2006DA-2D4B-259F-D8E0-B8FCBC223FFF}"/>
                  </a:ext>
                </a:extLst>
              </p:cNvPr>
              <p:cNvSpPr/>
              <p:nvPr/>
            </p:nvSpPr>
            <p:spPr>
              <a:xfrm>
                <a:off x="5703542" y="3603377"/>
                <a:ext cx="2473744" cy="2473744"/>
              </a:xfrm>
              <a:prstGeom prst="ellipse">
                <a:avLst/>
              </a:prstGeom>
              <a:solidFill>
                <a:schemeClr val="accent5"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D8948C-B0E8-1831-B6D9-48F4DA4ED1AB}"/>
                  </a:ext>
                </a:extLst>
              </p:cNvPr>
              <p:cNvSpPr txBox="1"/>
              <p:nvPr/>
            </p:nvSpPr>
            <p:spPr>
              <a:xfrm>
                <a:off x="6161699" y="4417827"/>
                <a:ext cx="1557430" cy="905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+mj-ea"/>
                  </a:rPr>
                  <a:t>네이버</a:t>
                </a:r>
                <a:endPara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endParaRPr>
              </a:p>
              <a:p>
                <a:pPr algn="ctr"/>
                <a:r>
                  <a:rPr lang="ko-KR" altLang="en-US" sz="2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+mj-ea"/>
                  </a:rPr>
                  <a:t>영화 리뷰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B5C40A8-D9B9-4483-A25C-4D61047549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985" y="1715434"/>
              <a:ext cx="2433200" cy="2433200"/>
              <a:chOff x="4795285" y="1932409"/>
              <a:chExt cx="2473744" cy="247374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691C1A6-B8B8-F4CD-E450-C8BA3EAD6CAA}"/>
                  </a:ext>
                </a:extLst>
              </p:cNvPr>
              <p:cNvSpPr/>
              <p:nvPr/>
            </p:nvSpPr>
            <p:spPr>
              <a:xfrm>
                <a:off x="4795285" y="1932409"/>
                <a:ext cx="2473744" cy="2473744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A8891E-7219-DFE2-C276-4A5433ACA005}"/>
                  </a:ext>
                </a:extLst>
              </p:cNvPr>
              <p:cNvSpPr txBox="1"/>
              <p:nvPr/>
            </p:nvSpPr>
            <p:spPr>
              <a:xfrm>
                <a:off x="5253446" y="2716707"/>
                <a:ext cx="1557430" cy="905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+mj-ea"/>
                  </a:rPr>
                  <a:t>네이버</a:t>
                </a:r>
                <a:endPara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endParaRPr>
              </a:p>
              <a:p>
                <a:pPr algn="ctr"/>
                <a:r>
                  <a:rPr lang="ko-KR" altLang="en-US" sz="2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+mj-ea"/>
                  </a:rPr>
                  <a:t>쇼핑 리뷰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5E4AA81-527C-4F97-9A3D-2DC75B56D065}"/>
                </a:ext>
              </a:extLst>
            </p:cNvPr>
            <p:cNvSpPr/>
            <p:nvPr/>
          </p:nvSpPr>
          <p:spPr>
            <a:xfrm>
              <a:off x="408939" y="1649423"/>
              <a:ext cx="5740402" cy="47309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846339-628F-4905-8B98-031D3B32FD69}"/>
              </a:ext>
            </a:extLst>
          </p:cNvPr>
          <p:cNvGrpSpPr>
            <a:grpSpLocks noChangeAspect="1"/>
          </p:cNvGrpSpPr>
          <p:nvPr/>
        </p:nvGrpSpPr>
        <p:grpSpPr>
          <a:xfrm>
            <a:off x="6577683" y="4378307"/>
            <a:ext cx="1545519" cy="1545519"/>
            <a:chOff x="3823132" y="3603377"/>
            <a:chExt cx="2473744" cy="247374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299317A-833A-4243-A76F-BBD5D60B22D3}"/>
                </a:ext>
              </a:extLst>
            </p:cNvPr>
            <p:cNvSpPr/>
            <p:nvPr/>
          </p:nvSpPr>
          <p:spPr>
            <a:xfrm>
              <a:off x="3823132" y="3603377"/>
              <a:ext cx="2473744" cy="247374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C98022-AA69-4164-A4F1-7A387B7573DB}"/>
                </a:ext>
              </a:extLst>
            </p:cNvPr>
            <p:cNvSpPr txBox="1"/>
            <p:nvPr/>
          </p:nvSpPr>
          <p:spPr>
            <a:xfrm>
              <a:off x="4572162" y="4524040"/>
              <a:ext cx="975682" cy="58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GRU</a:t>
              </a:r>
              <a:endPara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0F8B99-050F-4299-BAD1-8A684D530D99}"/>
              </a:ext>
            </a:extLst>
          </p:cNvPr>
          <p:cNvGrpSpPr>
            <a:grpSpLocks noChangeAspect="1"/>
          </p:cNvGrpSpPr>
          <p:nvPr/>
        </p:nvGrpSpPr>
        <p:grpSpPr>
          <a:xfrm>
            <a:off x="9642595" y="2257340"/>
            <a:ext cx="1551476" cy="1551476"/>
            <a:chOff x="5703542" y="3603377"/>
            <a:chExt cx="2473744" cy="24737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F45AE47-1639-4A81-B2C7-36C3BDADA63C}"/>
                </a:ext>
              </a:extLst>
            </p:cNvPr>
            <p:cNvSpPr/>
            <p:nvPr/>
          </p:nvSpPr>
          <p:spPr>
            <a:xfrm>
              <a:off x="5703542" y="3603377"/>
              <a:ext cx="2473744" cy="2473744"/>
            </a:xfrm>
            <a:prstGeom prst="ellipse">
              <a:avLst/>
            </a:prstGeom>
            <a:solidFill>
              <a:srgbClr val="92D0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3CF7F2-E650-46D3-AEEA-DD303BD0C3EF}"/>
                </a:ext>
              </a:extLst>
            </p:cNvPr>
            <p:cNvSpPr txBox="1"/>
            <p:nvPr/>
          </p:nvSpPr>
          <p:spPr>
            <a:xfrm>
              <a:off x="6054684" y="3868168"/>
              <a:ext cx="1771459" cy="1508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BERT</a:t>
              </a:r>
            </a:p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(</a:t>
              </a:r>
              <a:r>
                <a:rPr lang="en-US" altLang="ko-KR" sz="24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KoBERT</a:t>
              </a:r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, </a:t>
              </a:r>
            </a:p>
            <a:p>
              <a:pPr algn="ctr"/>
              <a:r>
                <a:rPr lang="en-US" altLang="ko-KR" sz="24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KcBERT</a:t>
              </a:r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EB993F-A9FE-49DF-B094-AA5E322759B3}"/>
              </a:ext>
            </a:extLst>
          </p:cNvPr>
          <p:cNvGrpSpPr>
            <a:grpSpLocks noChangeAspect="1"/>
          </p:cNvGrpSpPr>
          <p:nvPr/>
        </p:nvGrpSpPr>
        <p:grpSpPr>
          <a:xfrm>
            <a:off x="6731820" y="1935794"/>
            <a:ext cx="1551476" cy="1551475"/>
            <a:chOff x="4795285" y="1932409"/>
            <a:chExt cx="2473744" cy="2473743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EE7F5F3-9B37-41B8-8B33-7D655A211765}"/>
                </a:ext>
              </a:extLst>
            </p:cNvPr>
            <p:cNvSpPr/>
            <p:nvPr/>
          </p:nvSpPr>
          <p:spPr>
            <a:xfrm>
              <a:off x="4795285" y="1932409"/>
              <a:ext cx="2473744" cy="247374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B84867-29B7-4882-B2CF-685DA45ADEB8}"/>
                </a:ext>
              </a:extLst>
            </p:cNvPr>
            <p:cNvSpPr txBox="1"/>
            <p:nvPr/>
          </p:nvSpPr>
          <p:spPr>
            <a:xfrm>
              <a:off x="5456661" y="2842665"/>
              <a:ext cx="1150990" cy="58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LSTM</a:t>
              </a:r>
              <a:endPara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481F08-FE46-4AC9-95A4-CD448D22F954}"/>
              </a:ext>
            </a:extLst>
          </p:cNvPr>
          <p:cNvSpPr/>
          <p:nvPr/>
        </p:nvSpPr>
        <p:spPr>
          <a:xfrm>
            <a:off x="6348733" y="1808944"/>
            <a:ext cx="5353282" cy="44118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89616F-E8EC-40EE-B28D-DEFFBBA8261E}"/>
              </a:ext>
            </a:extLst>
          </p:cNvPr>
          <p:cNvGrpSpPr>
            <a:grpSpLocks noChangeAspect="1"/>
          </p:cNvGrpSpPr>
          <p:nvPr/>
        </p:nvGrpSpPr>
        <p:grpSpPr>
          <a:xfrm>
            <a:off x="9911813" y="4414198"/>
            <a:ext cx="1551476" cy="1551476"/>
            <a:chOff x="3823132" y="3603377"/>
            <a:chExt cx="2473744" cy="247374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69B7C5-09A2-4B85-A1BE-B053F14AFD78}"/>
                </a:ext>
              </a:extLst>
            </p:cNvPr>
            <p:cNvSpPr/>
            <p:nvPr/>
          </p:nvSpPr>
          <p:spPr>
            <a:xfrm>
              <a:off x="3823132" y="3603377"/>
              <a:ext cx="2473744" cy="24737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7D42F7-30FD-42DE-8332-7EAD5155FCB0}"/>
                </a:ext>
              </a:extLst>
            </p:cNvPr>
            <p:cNvSpPr txBox="1"/>
            <p:nvPr/>
          </p:nvSpPr>
          <p:spPr>
            <a:xfrm>
              <a:off x="4029351" y="4477184"/>
              <a:ext cx="2061304" cy="58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KcELECTRA</a:t>
              </a:r>
              <a:endPara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3CDE2-EF14-496D-900B-1FF2584D5EA7}"/>
              </a:ext>
            </a:extLst>
          </p:cNvPr>
          <p:cNvGrpSpPr>
            <a:grpSpLocks noChangeAspect="1"/>
          </p:cNvGrpSpPr>
          <p:nvPr/>
        </p:nvGrpSpPr>
        <p:grpSpPr>
          <a:xfrm>
            <a:off x="7977961" y="3239152"/>
            <a:ext cx="1740798" cy="1551475"/>
            <a:chOff x="4644354" y="1932409"/>
            <a:chExt cx="2775607" cy="2473743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96201E-CC2C-489B-8414-93B22022931C}"/>
                </a:ext>
              </a:extLst>
            </p:cNvPr>
            <p:cNvSpPr/>
            <p:nvPr/>
          </p:nvSpPr>
          <p:spPr>
            <a:xfrm>
              <a:off x="4795285" y="1932409"/>
              <a:ext cx="2473744" cy="2473743"/>
            </a:xfrm>
            <a:prstGeom prst="ellipse">
              <a:avLst/>
            </a:pr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FFE750-DF44-4A5F-A9EA-BF80C5544A12}"/>
                </a:ext>
              </a:extLst>
            </p:cNvPr>
            <p:cNvSpPr txBox="1"/>
            <p:nvPr/>
          </p:nvSpPr>
          <p:spPr>
            <a:xfrm>
              <a:off x="4644354" y="2506789"/>
              <a:ext cx="2775607" cy="1324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TF-IDF</a:t>
              </a:r>
            </a:p>
            <a:p>
              <a:pPr algn="ctr"/>
              <a:r>
                <a:rPr lang="en-US" altLang="ko-KR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Logistic Reg</a:t>
              </a:r>
              <a:endPara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D0F824-811F-4022-A0F1-9136FD55D0D6}"/>
              </a:ext>
            </a:extLst>
          </p:cNvPr>
          <p:cNvSpPr txBox="1"/>
          <p:nvPr/>
        </p:nvSpPr>
        <p:spPr>
          <a:xfrm>
            <a:off x="2664216" y="1827866"/>
            <a:ext cx="80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D7916C-D2ED-4658-99F1-0978F5AC8F5C}"/>
              </a:ext>
            </a:extLst>
          </p:cNvPr>
          <p:cNvSpPr txBox="1"/>
          <p:nvPr/>
        </p:nvSpPr>
        <p:spPr>
          <a:xfrm>
            <a:off x="8514602" y="1827866"/>
            <a:ext cx="102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196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5669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제작 과정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(1)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37958F-F182-4F79-8489-F4AA0B9B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41" y="1650404"/>
            <a:ext cx="2740439" cy="12293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6176F8-9BA5-456A-9305-94B3A48C84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7" y="3042505"/>
            <a:ext cx="4220733" cy="10593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F16E06-2237-46A3-A450-FFE3BDFB6F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7" y="4270414"/>
            <a:ext cx="4242372" cy="2087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0FE0A6-4914-4AEE-86AF-4A02CF154ACB}"/>
              </a:ext>
            </a:extLst>
          </p:cNvPr>
          <p:cNvSpPr txBox="1"/>
          <p:nvPr/>
        </p:nvSpPr>
        <p:spPr>
          <a:xfrm>
            <a:off x="4500180" y="1956091"/>
            <a:ext cx="134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대화 셋</a:t>
            </a:r>
            <a:endParaRPr lang="en-US" altLang="ko-KR" b="1" dirty="0"/>
          </a:p>
          <a:p>
            <a:r>
              <a:rPr lang="en-US" altLang="ko-KR" sz="1400" b="1" dirty="0"/>
              <a:t>     (15k)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D1A52-8495-44BF-92C5-579F71D67539}"/>
              </a:ext>
            </a:extLst>
          </p:cNvPr>
          <p:cNvSpPr txBox="1"/>
          <p:nvPr/>
        </p:nvSpPr>
        <p:spPr>
          <a:xfrm>
            <a:off x="5269854" y="3279180"/>
            <a:ext cx="1496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쇼핑 리뷰</a:t>
            </a:r>
            <a:endParaRPr lang="en-US" altLang="ko-KR" b="1" dirty="0"/>
          </a:p>
          <a:p>
            <a:r>
              <a:rPr lang="en-US" altLang="ko-KR" sz="1400" b="1" dirty="0"/>
              <a:t>     (200k)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789BD-565E-4D0A-ABAE-9FFECD673DE1}"/>
              </a:ext>
            </a:extLst>
          </p:cNvPr>
          <p:cNvSpPr txBox="1"/>
          <p:nvPr/>
        </p:nvSpPr>
        <p:spPr>
          <a:xfrm>
            <a:off x="5248068" y="4894656"/>
            <a:ext cx="149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영화 리뷰</a:t>
            </a:r>
            <a:endParaRPr lang="en-US" altLang="ko-KR" b="1" dirty="0"/>
          </a:p>
          <a:p>
            <a:r>
              <a:rPr lang="en-US" altLang="ko-KR" sz="1400" b="1" dirty="0"/>
              <a:t>     (200k)</a:t>
            </a:r>
            <a:endParaRPr lang="ko-KR" altLang="en-US" sz="14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8DDC28F-49D1-4E94-8D95-F99283CBA06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48213" y="2248479"/>
            <a:ext cx="2460328" cy="1274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64B7CC-BEB9-4457-B8E5-5752B45DBA0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766559" y="3571568"/>
            <a:ext cx="1489355" cy="212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787A8-12F0-48EA-9F93-ADF0D8685960}"/>
              </a:ext>
            </a:extLst>
          </p:cNvPr>
          <p:cNvCxnSpPr>
            <a:cxnSpLocks/>
          </p:cNvCxnSpPr>
          <p:nvPr/>
        </p:nvCxnSpPr>
        <p:spPr>
          <a:xfrm flipV="1">
            <a:off x="6744772" y="4046041"/>
            <a:ext cx="1563769" cy="9930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F448C-4B22-463F-A075-A6BC206FB5A2}"/>
              </a:ext>
            </a:extLst>
          </p:cNvPr>
          <p:cNvSpPr/>
          <p:nvPr/>
        </p:nvSpPr>
        <p:spPr>
          <a:xfrm>
            <a:off x="8627709" y="2677417"/>
            <a:ext cx="2355073" cy="2441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B8BBB9-CF9F-4682-AB7D-1E0C090C3EF0}"/>
              </a:ext>
            </a:extLst>
          </p:cNvPr>
          <p:cNvSpPr txBox="1"/>
          <p:nvPr/>
        </p:nvSpPr>
        <p:spPr>
          <a:xfrm>
            <a:off x="8802405" y="3328844"/>
            <a:ext cx="20056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>
                <a:latin typeface="맑은 고딕" panose="020B0503020000020004" pitchFamily="50" charset="-127"/>
                <a:ea typeface="+mj-ea"/>
              </a:rPr>
              <a:t>감성 사전</a:t>
            </a:r>
            <a:endParaRPr lang="en-US" altLang="ko-KR" sz="2400" b="1" spc="-150" dirty="0">
              <a:latin typeface="맑은 고딕" panose="020B0503020000020004" pitchFamily="50" charset="-127"/>
              <a:ea typeface="+mj-ea"/>
            </a:endParaRPr>
          </a:p>
          <a:p>
            <a:pPr algn="ctr"/>
            <a:r>
              <a:rPr lang="ko-KR" altLang="en-US" sz="2400" b="1" spc="-150" dirty="0">
                <a:latin typeface="맑은 고딕" panose="020B0503020000020004" pitchFamily="50" charset="-127"/>
                <a:ea typeface="+mj-ea"/>
              </a:rPr>
              <a:t>모델링 데이터</a:t>
            </a:r>
            <a:endParaRPr lang="en-US" altLang="ko-KR" sz="2400" b="1" spc="-150" dirty="0">
              <a:latin typeface="맑은 고딕" panose="020B0503020000020004" pitchFamily="50" charset="-127"/>
              <a:ea typeface="+mj-ea"/>
            </a:endParaRPr>
          </a:p>
          <a:p>
            <a:pPr algn="ctr"/>
            <a:r>
              <a:rPr lang="en-US" altLang="ko-KR" sz="2000" b="1" spc="-150" dirty="0">
                <a:latin typeface="맑은 고딕" panose="020B0503020000020004" pitchFamily="50" charset="-127"/>
                <a:ea typeface="+mj-ea"/>
              </a:rPr>
              <a:t>(410 k)</a:t>
            </a:r>
            <a:endParaRPr lang="ko-KR" altLang="en-US" sz="2000" b="1" spc="-150" dirty="0"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0FA358-6B91-41A7-8F0B-BBF88F4314B9}"/>
              </a:ext>
            </a:extLst>
          </p:cNvPr>
          <p:cNvSpPr txBox="1"/>
          <p:nvPr/>
        </p:nvSpPr>
        <p:spPr>
          <a:xfrm>
            <a:off x="6723284" y="2231796"/>
            <a:ext cx="15419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Concat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8F56BB-DF0C-48AA-9DB0-4171AA7E8F4E}"/>
              </a:ext>
            </a:extLst>
          </p:cNvPr>
          <p:cNvSpPr txBox="1"/>
          <p:nvPr/>
        </p:nvSpPr>
        <p:spPr>
          <a:xfrm>
            <a:off x="9034254" y="2345713"/>
            <a:ext cx="15419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Dataframe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5319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5685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제작 과정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(2)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B83AF9-6CFE-4631-A29A-8A235A0A3C22}"/>
              </a:ext>
            </a:extLst>
          </p:cNvPr>
          <p:cNvGrpSpPr/>
          <p:nvPr/>
        </p:nvGrpSpPr>
        <p:grpSpPr>
          <a:xfrm>
            <a:off x="447332" y="1671681"/>
            <a:ext cx="5196950" cy="2767830"/>
            <a:chOff x="447332" y="1671681"/>
            <a:chExt cx="5196950" cy="27678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C8EA1F7-47A2-4E6C-91AF-28E2F7F6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7" y="1979458"/>
              <a:ext cx="5131165" cy="15279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31CB28E-9BBF-48C2-9422-13B120639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347" y="2714764"/>
              <a:ext cx="2307935" cy="17247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ED81E9-69EB-40C9-87D7-79420ACC2FF7}"/>
                </a:ext>
              </a:extLst>
            </p:cNvPr>
            <p:cNvSpPr txBox="1"/>
            <p:nvPr/>
          </p:nvSpPr>
          <p:spPr>
            <a:xfrm>
              <a:off x="447332" y="1671681"/>
              <a:ext cx="1374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1. </a:t>
              </a:r>
              <a:r>
                <a:rPr lang="ko-KR" altLang="en-US" sz="1400" b="1" dirty="0"/>
                <a:t>데이터 </a:t>
              </a:r>
              <a:r>
                <a:rPr lang="en-US" altLang="ko-KR" sz="1400" b="1" dirty="0"/>
                <a:t>split</a:t>
              </a:r>
              <a:endParaRPr lang="ko-KR" altLang="en-US" sz="1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CAD0E-219B-43D6-AC68-868795B83940}"/>
                </a:ext>
              </a:extLst>
            </p:cNvPr>
            <p:cNvSpPr txBox="1"/>
            <p:nvPr/>
          </p:nvSpPr>
          <p:spPr>
            <a:xfrm>
              <a:off x="637511" y="3507378"/>
              <a:ext cx="1918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X: </a:t>
              </a:r>
              <a:r>
                <a:rPr lang="ko-KR" altLang="en-US" sz="1000" dirty="0"/>
                <a:t>문장 </a:t>
              </a:r>
              <a:r>
                <a:rPr lang="en-US" altLang="ko-KR" sz="1000" dirty="0"/>
                <a:t>y: </a:t>
              </a:r>
              <a:r>
                <a:rPr lang="ko-KR" altLang="en-US" sz="1000" dirty="0"/>
                <a:t>긍정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부정 라벨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C1B464-8DD5-4531-B0D8-BB6ADA512152}"/>
              </a:ext>
            </a:extLst>
          </p:cNvPr>
          <p:cNvGrpSpPr/>
          <p:nvPr/>
        </p:nvGrpSpPr>
        <p:grpSpPr>
          <a:xfrm>
            <a:off x="513117" y="4108241"/>
            <a:ext cx="5250168" cy="2133151"/>
            <a:chOff x="6428715" y="1669908"/>
            <a:chExt cx="5250168" cy="2133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64CB0E-111D-4955-AFFD-71EAE22D5A96}"/>
                </a:ext>
              </a:extLst>
            </p:cNvPr>
            <p:cNvSpPr txBox="1"/>
            <p:nvPr/>
          </p:nvSpPr>
          <p:spPr>
            <a:xfrm>
              <a:off x="6428715" y="1669908"/>
              <a:ext cx="1513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2. Tokenization</a:t>
              </a:r>
              <a:endParaRPr lang="ko-KR" altLang="en-US" sz="14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2C2D2-3DEB-48DD-B894-C1ADAE5F6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8478" y="1970550"/>
              <a:ext cx="2241864" cy="129029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C38EB3-0994-46D6-9B84-18342C1C1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5355" y="3399648"/>
              <a:ext cx="5203528" cy="40341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3A14344-687C-475E-A70B-249F8C3D6F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74" y="2953063"/>
            <a:ext cx="3937105" cy="20139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24AAE2-0FFD-4E22-82FF-F856E87C95F3}"/>
              </a:ext>
            </a:extLst>
          </p:cNvPr>
          <p:cNvSpPr txBox="1"/>
          <p:nvPr/>
        </p:nvSpPr>
        <p:spPr>
          <a:xfrm>
            <a:off x="6621248" y="2645285"/>
            <a:ext cx="261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데이터 형태 변경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66707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5685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제작 과정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(3)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9AAAEC7-9EC1-426C-9AAB-E936B1092A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9" y="2020877"/>
            <a:ext cx="4883770" cy="1779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9E4AA-F1A2-4839-BC14-9D2234112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13" y="3911209"/>
            <a:ext cx="2174746" cy="2449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AE4A40-EC8E-496E-9942-97F0DD44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9" y="3911209"/>
            <a:ext cx="2610551" cy="20601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A39B9D-97E1-4B6D-A3EE-1F19F6D5E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78" y="2027456"/>
            <a:ext cx="4667877" cy="36432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6C5EED-38F5-4FCF-87D9-9A8959C644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628" y="3085280"/>
            <a:ext cx="2922673" cy="1774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18EA51-D1BA-4BD3-87EE-F6484109979E}"/>
              </a:ext>
            </a:extLst>
          </p:cNvPr>
          <p:cNvSpPr txBox="1"/>
          <p:nvPr/>
        </p:nvSpPr>
        <p:spPr>
          <a:xfrm>
            <a:off x="703890" y="1711148"/>
            <a:ext cx="137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r>
              <a:rPr lang="en-US" altLang="ko-KR" sz="1400" b="1"/>
              <a:t>. </a:t>
            </a:r>
            <a:r>
              <a:rPr lang="ko-KR" altLang="en-US" sz="1400" b="1" dirty="0"/>
              <a:t>학습 세팅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5368A-6A72-46B1-9AD7-45B8B167FAD7}"/>
              </a:ext>
            </a:extLst>
          </p:cNvPr>
          <p:cNvSpPr txBox="1"/>
          <p:nvPr/>
        </p:nvSpPr>
        <p:spPr>
          <a:xfrm>
            <a:off x="6544978" y="1717727"/>
            <a:ext cx="1868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학습 및 결과 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BA74F2-FD60-4E39-BA8C-9992B4F35787}"/>
              </a:ext>
            </a:extLst>
          </p:cNvPr>
          <p:cNvSpPr/>
          <p:nvPr/>
        </p:nvSpPr>
        <p:spPr>
          <a:xfrm>
            <a:off x="8275650" y="3311412"/>
            <a:ext cx="2655692" cy="18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0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999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결과 비교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6367D7-2D8C-41F1-B237-80636EC94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2250"/>
              </p:ext>
            </p:extLst>
          </p:nvPr>
        </p:nvGraphicFramePr>
        <p:xfrm>
          <a:off x="1179490" y="1911480"/>
          <a:ext cx="4381500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73984728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382426726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736165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3813026198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96627762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Train Loss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Train </a:t>
                      </a:r>
                      <a:r>
                        <a:rPr lang="en-GB" sz="1100" b="1" u="none" strike="noStrike" dirty="0" err="1">
                          <a:effectLst/>
                        </a:rPr>
                        <a:t>Acc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Val Loss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Val </a:t>
                      </a:r>
                      <a:r>
                        <a:rPr lang="en-GB" sz="1100" b="1" u="none" strike="noStrike" dirty="0" err="1">
                          <a:effectLst/>
                        </a:rPr>
                        <a:t>Acc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9198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>
                          <a:effectLst/>
                        </a:rPr>
                        <a:t>LSTM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0.0569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0.9277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0.0845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0627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>
                          <a:effectLst/>
                        </a:rPr>
                        <a:t>LSTM x6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0.0702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0.9080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0.0808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1433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GRU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0.0707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0.9070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0.0813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0.8917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96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GRU x6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0.0702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0.9082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0.0820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0.8916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893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effectLst/>
                        </a:rPr>
                        <a:t>LSTM GRU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0.0703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0.9078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0.0810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0.8912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7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effectLst/>
                        </a:rPr>
                        <a:t>LSTM GRU x3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0.0704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0.9076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0.0807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0.8912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044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effectLst/>
                        </a:rPr>
                        <a:t>LSTM DO GRU DO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0.0708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0.9075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0.0817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0.8906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334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effectLst/>
                        </a:rPr>
                        <a:t>LSTM DO x2 GRU DO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0.0710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0.9075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0.0814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 dirty="0">
                          <a:effectLst/>
                        </a:rPr>
                        <a:t>0.8910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452414"/>
                  </a:ext>
                </a:extLst>
              </a:tr>
              <a:tr h="209550"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0923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u="none" strike="noStrike" dirty="0" err="1">
                          <a:effectLst/>
                        </a:rPr>
                        <a:t>KcELECTRA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0.0738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0.4953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0.9275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9711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0F72B6-7474-4173-AB9B-0CB6CF9DE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328539"/>
              </p:ext>
            </p:extLst>
          </p:nvPr>
        </p:nvGraphicFramePr>
        <p:xfrm>
          <a:off x="6837280" y="1938158"/>
          <a:ext cx="428244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677548171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4210274286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3973764385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317171233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353958709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Model</a:t>
                      </a:r>
                      <a:endParaRPr lang="en-GB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Train Loss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Train </a:t>
                      </a:r>
                      <a:r>
                        <a:rPr lang="en-GB" sz="1100" b="1" u="none" strike="noStrike" dirty="0" err="1">
                          <a:effectLst/>
                        </a:rPr>
                        <a:t>Acc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Val Loss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effectLst/>
                        </a:rPr>
                        <a:t>Val </a:t>
                      </a:r>
                      <a:r>
                        <a:rPr lang="en-GB" sz="1100" b="1" u="none" strike="noStrike" dirty="0" err="1">
                          <a:effectLst/>
                        </a:rPr>
                        <a:t>Acc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667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</a:rPr>
                        <a:t>BERT_multilingual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0.2549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0.8789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704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</a:rPr>
                        <a:t>KoBERT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0.1824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0.9307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0.2606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0.9050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744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KcBERT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0.2050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0.9209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0.2369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0.9100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786223"/>
                  </a:ext>
                </a:extLst>
              </a:tr>
              <a:tr h="209550"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162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u="none" strike="noStrike" dirty="0" err="1">
                          <a:effectLst/>
                        </a:rPr>
                        <a:t>KcELECTRA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0.075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0.5488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0.9211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9111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4F4222-4045-4AFF-B34D-99130659E5A9}"/>
              </a:ext>
            </a:extLst>
          </p:cNvPr>
          <p:cNvSpPr txBox="1"/>
          <p:nvPr/>
        </p:nvSpPr>
        <p:spPr>
          <a:xfrm>
            <a:off x="1107128" y="1577025"/>
            <a:ext cx="306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Tokenizer</a:t>
            </a:r>
            <a:r>
              <a:rPr lang="ko-KR" altLang="en-US" sz="1400" b="1" dirty="0"/>
              <a:t>가 따로 없는 경우</a:t>
            </a:r>
            <a:endParaRPr lang="en-US" altLang="ko-KR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5F63C-E8B2-4354-A20B-AF0132B5D042}"/>
              </a:ext>
            </a:extLst>
          </p:cNvPr>
          <p:cNvSpPr txBox="1"/>
          <p:nvPr/>
        </p:nvSpPr>
        <p:spPr>
          <a:xfrm>
            <a:off x="6768808" y="1603703"/>
            <a:ext cx="306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별도의 </a:t>
            </a:r>
            <a:r>
              <a:rPr lang="en-US" altLang="ko-KR" sz="1400" b="1" dirty="0"/>
              <a:t>Tokenizer</a:t>
            </a:r>
            <a:r>
              <a:rPr lang="ko-KR" altLang="en-US" sz="1400" b="1" dirty="0"/>
              <a:t>가 있는 경우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81CFA-328D-40E1-B72D-E6B123A9A5D0}"/>
              </a:ext>
            </a:extLst>
          </p:cNvPr>
          <p:cNvSpPr txBox="1"/>
          <p:nvPr/>
        </p:nvSpPr>
        <p:spPr>
          <a:xfrm>
            <a:off x="6768808" y="3222136"/>
            <a:ext cx="34694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tokenizer: </a:t>
            </a:r>
            <a:r>
              <a:rPr lang="ko-KR" altLang="en-US" sz="1050" dirty="0"/>
              <a:t>각 모델 별 제공되는 것 사용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Epoch = 10 for ELECTRA, 5 for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Data = 30% (~120k for all), </a:t>
            </a:r>
            <a:r>
              <a:rPr lang="ko-KR" altLang="en-US" sz="1050" dirty="0"/>
              <a:t>시간 관계상</a:t>
            </a:r>
            <a:r>
              <a:rPr lang="en-US" altLang="ko-KR" sz="1050" dirty="0"/>
              <a:t>..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79B415-5D8D-4A6B-B60C-9F945E3520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86" y="3853734"/>
            <a:ext cx="5014627" cy="2512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원호 24">
            <a:extLst>
              <a:ext uri="{FF2B5EF4-FFF2-40B4-BE49-F238E27FC236}">
                <a16:creationId xmlns:a16="http://schemas.microsoft.com/office/drawing/2014/main" id="{DED959D8-8A1F-44DE-82E6-9C6A08A62060}"/>
              </a:ext>
            </a:extLst>
          </p:cNvPr>
          <p:cNvSpPr/>
          <p:nvPr/>
        </p:nvSpPr>
        <p:spPr>
          <a:xfrm>
            <a:off x="10994258" y="2691781"/>
            <a:ext cx="366094" cy="2207863"/>
          </a:xfrm>
          <a:prstGeom prst="arc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A15960C-9BBF-4D69-A727-E3FF87128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21" y="4243208"/>
            <a:ext cx="4280438" cy="2144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C6A5BBC-B294-417C-A0A1-A70E6F7FA22D}"/>
              </a:ext>
            </a:extLst>
          </p:cNvPr>
          <p:cNvSpPr/>
          <p:nvPr/>
        </p:nvSpPr>
        <p:spPr>
          <a:xfrm>
            <a:off x="585296" y="2684101"/>
            <a:ext cx="519264" cy="2144457"/>
          </a:xfrm>
          <a:custGeom>
            <a:avLst/>
            <a:gdLst>
              <a:gd name="connsiteX0" fmla="*/ 506721 w 506721"/>
              <a:gd name="connsiteY0" fmla="*/ 0 h 2164299"/>
              <a:gd name="connsiteX1" fmla="*/ 183 w 506721"/>
              <a:gd name="connsiteY1" fmla="*/ 1249899 h 2164299"/>
              <a:gd name="connsiteX2" fmla="*/ 460672 w 506721"/>
              <a:gd name="connsiteY2" fmla="*/ 2164299 h 216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721" h="2164299">
                <a:moveTo>
                  <a:pt x="506721" y="0"/>
                </a:moveTo>
                <a:cubicBezTo>
                  <a:pt x="257289" y="444591"/>
                  <a:pt x="7858" y="889183"/>
                  <a:pt x="183" y="1249899"/>
                </a:cubicBezTo>
                <a:cubicBezTo>
                  <a:pt x="-7492" y="1610615"/>
                  <a:pt x="226590" y="1887457"/>
                  <a:pt x="460672" y="216429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51FDA-8959-4FF1-A508-8BE8DF26FF53}"/>
              </a:ext>
            </a:extLst>
          </p:cNvPr>
          <p:cNvSpPr txBox="1"/>
          <p:nvPr/>
        </p:nvSpPr>
        <p:spPr>
          <a:xfrm>
            <a:off x="462740" y="6103808"/>
            <a:ext cx="833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Early stop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0648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80">
          <a:fgClr>
            <a:srgbClr val="FFD300"/>
          </a:fgClr>
          <a:bgClr>
            <a:schemeClr val="accent5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1669152" y="3159899"/>
            <a:ext cx="8853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감성 사전을 활용한 </a:t>
            </a:r>
            <a:r>
              <a:rPr lang="ko-KR" altLang="en-US" sz="54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순위 예측</a:t>
            </a:r>
            <a:endParaRPr lang="ko-KR" altLang="en-US" sz="5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261051" y="222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Part 3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3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92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전 데이터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(1)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090C93-AD72-4218-B55F-4DEDA8FE67C5}"/>
              </a:ext>
            </a:extLst>
          </p:cNvPr>
          <p:cNvSpPr txBox="1"/>
          <p:nvPr/>
        </p:nvSpPr>
        <p:spPr>
          <a:xfrm>
            <a:off x="437486" y="1709255"/>
            <a:ext cx="381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스트리밍 사이트 선정 및 </a:t>
            </a:r>
            <a:r>
              <a:rPr lang="ko-KR" altLang="en-US" b="1" dirty="0" err="1"/>
              <a:t>크롤링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B021C2-870A-4CAA-A403-EB579EE6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3" y="2134132"/>
            <a:ext cx="2704630" cy="844484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1DB3B88-BB5D-4479-8274-E1E6DF42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16" y="1723991"/>
            <a:ext cx="4228307" cy="2411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D34D61-D292-4E64-B411-176E6E046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28" t="20508" r="27055" b="45193"/>
          <a:stretch/>
        </p:blipFill>
        <p:spPr>
          <a:xfrm>
            <a:off x="1223398" y="3336633"/>
            <a:ext cx="1921036" cy="1002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10F028-24CA-4F0E-9826-20C50C3D1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08" t="24388" r="31489" b="51680"/>
          <a:stretch/>
        </p:blipFill>
        <p:spPr>
          <a:xfrm>
            <a:off x="1253379" y="4764041"/>
            <a:ext cx="1891055" cy="90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452BE-C58B-482B-8765-6C12B82AF050}"/>
              </a:ext>
            </a:extLst>
          </p:cNvPr>
          <p:cNvSpPr txBox="1"/>
          <p:nvPr/>
        </p:nvSpPr>
        <p:spPr>
          <a:xfrm>
            <a:off x="956307" y="3034161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많은 이용자 보유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5A024-9E68-49A6-8319-96332A4DD213}"/>
              </a:ext>
            </a:extLst>
          </p:cNvPr>
          <p:cNvSpPr txBox="1"/>
          <p:nvPr/>
        </p:nvSpPr>
        <p:spPr>
          <a:xfrm>
            <a:off x="867994" y="4197595"/>
            <a:ext cx="298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Music </a:t>
            </a:r>
            <a:r>
              <a:rPr lang="ko-KR" altLang="en-US" dirty="0"/>
              <a:t>제외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두번째로 많은 이용자 보유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8B7E5-1613-446F-8F82-CF66583BEA1C}"/>
              </a:ext>
            </a:extLst>
          </p:cNvPr>
          <p:cNvSpPr txBox="1"/>
          <p:nvPr/>
        </p:nvSpPr>
        <p:spPr>
          <a:xfrm>
            <a:off x="1096630" y="5780195"/>
            <a:ext cx="233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오래된 사이트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DE5F555-674B-43A3-BDC0-CFDAA55F3F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96" t="25135"/>
          <a:stretch/>
        </p:blipFill>
        <p:spPr>
          <a:xfrm>
            <a:off x="7289301" y="2382645"/>
            <a:ext cx="3516534" cy="2859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D4E5D-B962-46E3-A891-CFADE873FA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1" y="3602398"/>
            <a:ext cx="4411179" cy="2534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732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346C7D6-8077-4294-B820-B64F5164B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8" y="2104698"/>
            <a:ext cx="7482812" cy="19568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D30CC8-7C34-4464-8B07-0B43A0403D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4" y="3631816"/>
            <a:ext cx="4961785" cy="266128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92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전 데이터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(2)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D20616-19FE-4881-BD73-9E1A89265677}"/>
              </a:ext>
            </a:extLst>
          </p:cNvPr>
          <p:cNvSpPr/>
          <p:nvPr/>
        </p:nvSpPr>
        <p:spPr>
          <a:xfrm>
            <a:off x="629317" y="3121881"/>
            <a:ext cx="2066923" cy="9282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</a:rPr>
              <a:t>크롤링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48D330-BC43-41BF-AC9F-3C4BC68BF38F}"/>
              </a:ext>
            </a:extLst>
          </p:cNvPr>
          <p:cNvSpPr/>
          <p:nvPr/>
        </p:nvSpPr>
        <p:spPr>
          <a:xfrm>
            <a:off x="3076575" y="3223715"/>
            <a:ext cx="1828800" cy="7810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전처리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12D9A5-E8A5-486D-87BB-6568390D3824}"/>
              </a:ext>
            </a:extLst>
          </p:cNvPr>
          <p:cNvSpPr/>
          <p:nvPr/>
        </p:nvSpPr>
        <p:spPr>
          <a:xfrm>
            <a:off x="5654012" y="3223715"/>
            <a:ext cx="1828800" cy="7810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전처리</a:t>
            </a:r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CF4B360-D072-4A96-9697-ED2CF1AF358E}"/>
              </a:ext>
            </a:extLst>
          </p:cNvPr>
          <p:cNvSpPr/>
          <p:nvPr/>
        </p:nvSpPr>
        <p:spPr>
          <a:xfrm>
            <a:off x="3167195" y="4490141"/>
            <a:ext cx="1725354" cy="6060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중복 순위 평균</a:t>
            </a:r>
            <a:r>
              <a:rPr lang="en-US" altLang="ko-KR" sz="14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중복 데이터 제거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38486-EBBC-447D-B834-8143F436E73C}"/>
              </a:ext>
            </a:extLst>
          </p:cNvPr>
          <p:cNvSpPr txBox="1"/>
          <p:nvPr/>
        </p:nvSpPr>
        <p:spPr>
          <a:xfrm>
            <a:off x="437486" y="1709255"/>
            <a:ext cx="381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FF368-FFCF-4638-8387-EF17B38DEA37}"/>
              </a:ext>
            </a:extLst>
          </p:cNvPr>
          <p:cNvSpPr txBox="1"/>
          <p:nvPr/>
        </p:nvSpPr>
        <p:spPr>
          <a:xfrm>
            <a:off x="800102" y="4120809"/>
            <a:ext cx="1725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2013~2023</a:t>
            </a:r>
          </a:p>
          <a:p>
            <a:pPr algn="ctr"/>
            <a:r>
              <a:rPr lang="ko-KR" altLang="en-US" sz="1400" b="1" dirty="0"/>
              <a:t>주간 순위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1~10</a:t>
            </a:r>
            <a:r>
              <a:rPr lang="ko-KR" altLang="en-US" sz="1400" b="1" dirty="0"/>
              <a:t>위까지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335D918-748F-472E-890A-63BA087779A2}"/>
              </a:ext>
            </a:extLst>
          </p:cNvPr>
          <p:cNvSpPr/>
          <p:nvPr/>
        </p:nvSpPr>
        <p:spPr>
          <a:xfrm>
            <a:off x="3167195" y="5581601"/>
            <a:ext cx="1751005" cy="606084"/>
          </a:xfrm>
          <a:prstGeom prst="roundRect">
            <a:avLst/>
          </a:prstGeom>
          <a:solidFill>
            <a:schemeClr val="accent5">
              <a:lumMod val="7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각 사이트 데이터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활용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D1F99C2-E642-465C-9918-8D406944695C}"/>
              </a:ext>
            </a:extLst>
          </p:cNvPr>
          <p:cNvSpPr/>
          <p:nvPr/>
        </p:nvSpPr>
        <p:spPr>
          <a:xfrm>
            <a:off x="5750056" y="2266504"/>
            <a:ext cx="1636712" cy="6060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세 사이트 데이터 합본 생성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B98787-6F8F-4DAE-8434-783A46A10BA8}"/>
              </a:ext>
            </a:extLst>
          </p:cNvPr>
          <p:cNvSpPr/>
          <p:nvPr/>
        </p:nvSpPr>
        <p:spPr>
          <a:xfrm>
            <a:off x="7883655" y="2266504"/>
            <a:ext cx="2508119" cy="606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사이트 별 다른 표기 일치화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중복 취합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6D7E3E-034C-4816-A1DE-0D887E1D7AEF}"/>
              </a:ext>
            </a:extLst>
          </p:cNvPr>
          <p:cNvCxnSpPr>
            <a:cxnSpLocks/>
          </p:cNvCxnSpPr>
          <p:nvPr/>
        </p:nvCxnSpPr>
        <p:spPr>
          <a:xfrm>
            <a:off x="2771775" y="3628349"/>
            <a:ext cx="2667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3290D8-3AC5-4A4F-8004-9D9A38C1F232}"/>
              </a:ext>
            </a:extLst>
          </p:cNvPr>
          <p:cNvCxnSpPr>
            <a:cxnSpLocks/>
          </p:cNvCxnSpPr>
          <p:nvPr/>
        </p:nvCxnSpPr>
        <p:spPr>
          <a:xfrm>
            <a:off x="4029872" y="4048016"/>
            <a:ext cx="0" cy="43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15F0A81-403B-42C2-B703-ED34FBD2574B}"/>
              </a:ext>
            </a:extLst>
          </p:cNvPr>
          <p:cNvCxnSpPr>
            <a:cxnSpLocks/>
          </p:cNvCxnSpPr>
          <p:nvPr/>
        </p:nvCxnSpPr>
        <p:spPr>
          <a:xfrm>
            <a:off x="4037412" y="5200650"/>
            <a:ext cx="0" cy="323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3EDE7E9-D941-4093-8EC0-3E738B31857E}"/>
              </a:ext>
            </a:extLst>
          </p:cNvPr>
          <p:cNvCxnSpPr>
            <a:cxnSpLocks/>
          </p:cNvCxnSpPr>
          <p:nvPr/>
        </p:nvCxnSpPr>
        <p:spPr>
          <a:xfrm>
            <a:off x="5059355" y="3614240"/>
            <a:ext cx="388945" cy="3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A94C3F2-906B-43E6-848B-620152408B3D}"/>
              </a:ext>
            </a:extLst>
          </p:cNvPr>
          <p:cNvCxnSpPr>
            <a:cxnSpLocks/>
          </p:cNvCxnSpPr>
          <p:nvPr/>
        </p:nvCxnSpPr>
        <p:spPr>
          <a:xfrm flipV="1">
            <a:off x="6622181" y="2930917"/>
            <a:ext cx="0" cy="1800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2727D6-8BB7-4DA9-910E-2F5424008DC9}"/>
              </a:ext>
            </a:extLst>
          </p:cNvPr>
          <p:cNvCxnSpPr>
            <a:cxnSpLocks/>
          </p:cNvCxnSpPr>
          <p:nvPr/>
        </p:nvCxnSpPr>
        <p:spPr>
          <a:xfrm>
            <a:off x="7482812" y="2569546"/>
            <a:ext cx="3047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5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92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전 데이터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(3)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BB188382-EB4A-4854-9180-3DDD73FC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44" y="2003206"/>
            <a:ext cx="5486012" cy="3678424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4FED51E2-37EC-4B8A-9957-0BD8A573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6" y="2003206"/>
            <a:ext cx="5223914" cy="3498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4BCF0-6F4C-445A-A12A-3C9E1E3B9AF2}"/>
              </a:ext>
            </a:extLst>
          </p:cNvPr>
          <p:cNvSpPr txBox="1"/>
          <p:nvPr/>
        </p:nvSpPr>
        <p:spPr>
          <a:xfrm>
            <a:off x="1675542" y="5797674"/>
            <a:ext cx="912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멜론 </a:t>
            </a:r>
            <a:r>
              <a:rPr lang="en-US" altLang="ko-KR" b="1" dirty="0"/>
              <a:t>&gt; </a:t>
            </a:r>
            <a:r>
              <a:rPr lang="ko-KR" altLang="en-US" b="1" dirty="0"/>
              <a:t>지니 </a:t>
            </a:r>
            <a:r>
              <a:rPr lang="en-US" altLang="ko-KR" b="1" dirty="0"/>
              <a:t>&gt; </a:t>
            </a:r>
            <a:r>
              <a:rPr lang="ko-KR" altLang="en-US" b="1" dirty="0"/>
              <a:t>벅스 순으로 데이터가 많았음</a:t>
            </a:r>
            <a:endParaRPr lang="en-US" altLang="ko-KR" b="1" dirty="0"/>
          </a:p>
          <a:p>
            <a:pPr algn="ctr"/>
            <a:r>
              <a:rPr lang="ko-KR" altLang="en-US" b="1" dirty="0"/>
              <a:t>가중치 부여도 생각해보았으나 각각의 데이터 및 전체 데이터 대상으로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29859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EDAF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7DD1C-BD52-9E99-9839-82AA9ACD0FC9}"/>
              </a:ext>
            </a:extLst>
          </p:cNvPr>
          <p:cNvSpPr/>
          <p:nvPr/>
        </p:nvSpPr>
        <p:spPr>
          <a:xfrm>
            <a:off x="496044" y="657919"/>
            <a:ext cx="5477606" cy="1294950"/>
          </a:xfrm>
          <a:prstGeom prst="roundRect">
            <a:avLst>
              <a:gd name="adj" fmla="val 26745"/>
            </a:avLst>
          </a:prstGeom>
          <a:solidFill>
            <a:schemeClr val="accent5">
              <a:lumMod val="20000"/>
              <a:lumOff val="80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12F104-942D-CECF-FD12-E056E0AFA0BC}"/>
              </a:ext>
            </a:extLst>
          </p:cNvPr>
          <p:cNvSpPr/>
          <p:nvPr/>
        </p:nvSpPr>
        <p:spPr>
          <a:xfrm>
            <a:off x="382771" y="513929"/>
            <a:ext cx="5360157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E4A6-98EF-BB64-2887-9FC308BEE010}"/>
              </a:ext>
            </a:extLst>
          </p:cNvPr>
          <p:cNvSpPr txBox="1"/>
          <p:nvPr/>
        </p:nvSpPr>
        <p:spPr>
          <a:xfrm>
            <a:off x="652130" y="70116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1987884" y="104873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 of contents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B7D80A-FD61-7CA9-93B2-D9F748F85877}"/>
              </a:ext>
            </a:extLst>
          </p:cNvPr>
          <p:cNvGrpSpPr/>
          <p:nvPr/>
        </p:nvGrpSpPr>
        <p:grpSpPr>
          <a:xfrm>
            <a:off x="1249030" y="2527300"/>
            <a:ext cx="5087102" cy="646331"/>
            <a:chOff x="652130" y="2616200"/>
            <a:chExt cx="5087102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4D5BE-D365-3419-FED1-7C541836B330}"/>
                </a:ext>
              </a:extLst>
            </p:cNvPr>
            <p:cNvSpPr txBox="1"/>
            <p:nvPr/>
          </p:nvSpPr>
          <p:spPr>
            <a:xfrm>
              <a:off x="652130" y="261620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DC25FB-A3C6-F57A-6A1B-74621B327E8E}"/>
                </a:ext>
              </a:extLst>
            </p:cNvPr>
            <p:cNvSpPr txBox="1"/>
            <p:nvPr/>
          </p:nvSpPr>
          <p:spPr>
            <a:xfrm>
              <a:off x="1987884" y="2708533"/>
              <a:ext cx="3751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음악 차트 순위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=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인기도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?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BFF29A-C2F4-2B62-2FEA-A08DD19BC426}"/>
              </a:ext>
            </a:extLst>
          </p:cNvPr>
          <p:cNvGrpSpPr/>
          <p:nvPr/>
        </p:nvGrpSpPr>
        <p:grpSpPr>
          <a:xfrm>
            <a:off x="1249030" y="3472052"/>
            <a:ext cx="6032874" cy="646331"/>
            <a:chOff x="652130" y="2616200"/>
            <a:chExt cx="603287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6A3F67-40D3-72D4-8CDA-3E40823DF808}"/>
                </a:ext>
              </a:extLst>
            </p:cNvPr>
            <p:cNvSpPr txBox="1"/>
            <p:nvPr/>
          </p:nvSpPr>
          <p:spPr>
            <a:xfrm>
              <a:off x="652130" y="261620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87EC34-EA8A-B05F-E183-1B6B76F1A74E}"/>
                </a:ext>
              </a:extLst>
            </p:cNvPr>
            <p:cNvSpPr txBox="1"/>
            <p:nvPr/>
          </p:nvSpPr>
          <p:spPr>
            <a:xfrm>
              <a:off x="1987884" y="2708533"/>
              <a:ext cx="4697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감성 분석이란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? /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감성 사전 제작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A0EB17-53F2-EEF9-0974-E119C6CF18AD}"/>
              </a:ext>
            </a:extLst>
          </p:cNvPr>
          <p:cNvGrpSpPr/>
          <p:nvPr/>
        </p:nvGrpSpPr>
        <p:grpSpPr>
          <a:xfrm>
            <a:off x="1249030" y="4419578"/>
            <a:ext cx="5649755" cy="646331"/>
            <a:chOff x="652130" y="2616200"/>
            <a:chExt cx="564975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A70F9-CEFB-B22F-B306-1F73AC5CCB62}"/>
                </a:ext>
              </a:extLst>
            </p:cNvPr>
            <p:cNvSpPr txBox="1"/>
            <p:nvPr/>
          </p:nvSpPr>
          <p:spPr>
            <a:xfrm>
              <a:off x="652130" y="261620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4A023-30A7-C77B-66A1-9F6EE8D4A25D}"/>
                </a:ext>
              </a:extLst>
            </p:cNvPr>
            <p:cNvSpPr txBox="1"/>
            <p:nvPr/>
          </p:nvSpPr>
          <p:spPr>
            <a:xfrm>
              <a:off x="1987884" y="2708533"/>
              <a:ext cx="4314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감성 사전을 활용한 순위 예측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C54CB-3FBD-7237-D612-842F38274783}"/>
              </a:ext>
            </a:extLst>
          </p:cNvPr>
          <p:cNvGrpSpPr/>
          <p:nvPr/>
        </p:nvGrpSpPr>
        <p:grpSpPr>
          <a:xfrm>
            <a:off x="1249030" y="5359508"/>
            <a:ext cx="5450983" cy="646331"/>
            <a:chOff x="652130" y="2616200"/>
            <a:chExt cx="5450983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DF4C1-28AB-BE31-EA8E-F7E7E916EC67}"/>
                </a:ext>
              </a:extLst>
            </p:cNvPr>
            <p:cNvSpPr txBox="1"/>
            <p:nvPr/>
          </p:nvSpPr>
          <p:spPr>
            <a:xfrm>
              <a:off x="652130" y="261620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154141-DC8E-551D-737C-7C9F430A9CC1}"/>
                </a:ext>
              </a:extLst>
            </p:cNvPr>
            <p:cNvSpPr txBox="1"/>
            <p:nvPr/>
          </p:nvSpPr>
          <p:spPr>
            <a:xfrm>
              <a:off x="1987884" y="2708533"/>
              <a:ext cx="41152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순위 예측에 따른 추가 확인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 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449E0BE-D631-4F75-B096-B867E284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7149">
            <a:off x="7394159" y="1388939"/>
            <a:ext cx="3612193" cy="11278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3A0F7DB-1DB6-444B-BC70-49CB4E81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8" t="20508" r="27055" b="45193"/>
          <a:stretch/>
        </p:blipFill>
        <p:spPr>
          <a:xfrm rot="772382">
            <a:off x="9307724" y="2866666"/>
            <a:ext cx="2356339" cy="12297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F40200-FEE6-40FE-9604-703F8FCED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08" t="24388" r="31489" b="51680"/>
          <a:stretch/>
        </p:blipFill>
        <p:spPr>
          <a:xfrm rot="21097505">
            <a:off x="7914713" y="4304464"/>
            <a:ext cx="2571083" cy="12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92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전 데이터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(4)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3E61FCC-6889-4C07-A445-2640D4D0D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1" y="1888735"/>
            <a:ext cx="5363239" cy="3658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5CFA44-B1F3-4605-B793-CF56F37B80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59" y="1888734"/>
            <a:ext cx="4601241" cy="3716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2B28E-B45C-49D9-84C1-3E2AF80D50D8}"/>
              </a:ext>
            </a:extLst>
          </p:cNvPr>
          <p:cNvSpPr txBox="1"/>
          <p:nvPr/>
        </p:nvSpPr>
        <p:spPr>
          <a:xfrm>
            <a:off x="464657" y="1580957"/>
            <a:ext cx="1813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순위에 따른 댓글 수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C47425-D4C7-4F89-9783-7D4B197C87BF}"/>
              </a:ext>
            </a:extLst>
          </p:cNvPr>
          <p:cNvSpPr txBox="1"/>
          <p:nvPr/>
        </p:nvSpPr>
        <p:spPr>
          <a:xfrm>
            <a:off x="6219158" y="1580957"/>
            <a:ext cx="2572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순위에 따른 좋아요 수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가수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74258-19C1-4776-8A72-3F904B183737}"/>
              </a:ext>
            </a:extLst>
          </p:cNvPr>
          <p:cNvSpPr txBox="1"/>
          <p:nvPr/>
        </p:nvSpPr>
        <p:spPr>
          <a:xfrm>
            <a:off x="2428402" y="5740506"/>
            <a:ext cx="728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생각보다 적은 숫자의 댓글과 좋아요 수를 가진 상위권 곡들이 많음</a:t>
            </a:r>
            <a:endParaRPr lang="en-US" altLang="ko-KR" b="1" dirty="0"/>
          </a:p>
          <a:p>
            <a:pPr algn="ctr"/>
            <a:r>
              <a:rPr lang="ko-KR" altLang="en-US" b="1" dirty="0"/>
              <a:t>분류에 어려움이 있을 것으로 예상됨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9037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6826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결과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(1)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12892E-65EA-432B-A5E3-EE07D1F45D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2" y="1835771"/>
            <a:ext cx="3091495" cy="457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64F5D6-A028-4765-A14B-D48C3EA5A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146" y="2303806"/>
            <a:ext cx="6020663" cy="3066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A2B4BA-1EE2-4C54-9BD6-A3A3E259A143}"/>
              </a:ext>
            </a:extLst>
          </p:cNvPr>
          <p:cNvSpPr txBox="1"/>
          <p:nvPr/>
        </p:nvSpPr>
        <p:spPr>
          <a:xfrm>
            <a:off x="8557194" y="1509426"/>
            <a:ext cx="2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 = TF-IDF – Log-Reg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C288F-C6BB-4507-A107-D6F6B11FAF70}"/>
              </a:ext>
            </a:extLst>
          </p:cNvPr>
          <p:cNvSpPr txBox="1"/>
          <p:nvPr/>
        </p:nvSpPr>
        <p:spPr>
          <a:xfrm>
            <a:off x="8557194" y="1878758"/>
            <a:ext cx="235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Label2 = </a:t>
            </a:r>
            <a:r>
              <a:rPr lang="en-US" altLang="ko-KR" dirty="0" err="1"/>
              <a:t>KcELECTRA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12F99-31ED-4568-AC45-38A3E97F3B10}"/>
              </a:ext>
            </a:extLst>
          </p:cNvPr>
          <p:cNvSpPr txBox="1"/>
          <p:nvPr/>
        </p:nvSpPr>
        <p:spPr>
          <a:xfrm>
            <a:off x="5385963" y="5484441"/>
            <a:ext cx="4699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3800</a:t>
            </a:r>
            <a:r>
              <a:rPr lang="ko-KR" altLang="en-US" b="1" dirty="0"/>
              <a:t>여개의 댓글 중 </a:t>
            </a:r>
            <a:r>
              <a:rPr lang="en-US" altLang="ko-KR" b="1" dirty="0"/>
              <a:t>1400</a:t>
            </a:r>
            <a:r>
              <a:rPr lang="ko-KR" altLang="en-US" b="1" dirty="0"/>
              <a:t>개에 대해</a:t>
            </a:r>
            <a:endParaRPr lang="en-US" altLang="ko-KR" b="1" dirty="0"/>
          </a:p>
          <a:p>
            <a:pPr algn="ctr"/>
            <a:r>
              <a:rPr lang="ko-KR" altLang="en-US" b="1" dirty="0"/>
              <a:t>불일치하는 결과를 보임</a:t>
            </a:r>
            <a:endParaRPr lang="en-US" altLang="ko-KR" b="1" dirty="0"/>
          </a:p>
          <a:p>
            <a:pPr algn="ctr"/>
            <a:r>
              <a:rPr lang="ko-KR" altLang="en-US" b="1" dirty="0"/>
              <a:t>그러나 어떠한 모델이 맞다고 하기 어려움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EDF755-526B-41E8-93E7-F02B331AB314}"/>
              </a:ext>
            </a:extLst>
          </p:cNvPr>
          <p:cNvSpPr txBox="1"/>
          <p:nvPr/>
        </p:nvSpPr>
        <p:spPr>
          <a:xfrm>
            <a:off x="876300" y="1509426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Sentiment </a:t>
            </a:r>
            <a:r>
              <a:rPr lang="en-US" altLang="ko-KR"/>
              <a:t>model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30934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6826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감성 사전 적용 결과 확인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(2)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9533C1-C118-41B9-883E-9D58461B2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173" y="1885283"/>
            <a:ext cx="5961973" cy="3743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81B50-1C34-4156-B7CC-3A72AC002F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8" y="1885283"/>
            <a:ext cx="5323775" cy="386469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6EE159-6CB5-4EBA-BE1A-271E54BED82E}"/>
              </a:ext>
            </a:extLst>
          </p:cNvPr>
          <p:cNvCxnSpPr>
            <a:cxnSpLocks/>
          </p:cNvCxnSpPr>
          <p:nvPr/>
        </p:nvCxnSpPr>
        <p:spPr>
          <a:xfrm>
            <a:off x="5943600" y="2438400"/>
            <a:ext cx="573654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D62E33-5624-4631-B6BF-C8FBD16EE1C6}"/>
              </a:ext>
            </a:extLst>
          </p:cNvPr>
          <p:cNvSpPr txBox="1"/>
          <p:nvPr/>
        </p:nvSpPr>
        <p:spPr>
          <a:xfrm>
            <a:off x="549569" y="1603703"/>
            <a:ext cx="217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TF-IDF, Log-Reg model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3043E-C3C5-4B9E-A9E9-5A9040B499EA}"/>
              </a:ext>
            </a:extLst>
          </p:cNvPr>
          <p:cNvSpPr txBox="1"/>
          <p:nvPr/>
        </p:nvSpPr>
        <p:spPr>
          <a:xfrm>
            <a:off x="5873344" y="1674658"/>
            <a:ext cx="217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KcELECTRA</a:t>
            </a:r>
            <a:r>
              <a:rPr lang="en-US" altLang="ko-KR" sz="1400" b="1" dirty="0"/>
              <a:t> model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B5BD9-3D55-4AF1-AEB5-C2B31E329EEE}"/>
              </a:ext>
            </a:extLst>
          </p:cNvPr>
          <p:cNvSpPr txBox="1"/>
          <p:nvPr/>
        </p:nvSpPr>
        <p:spPr>
          <a:xfrm>
            <a:off x="2074862" y="5745319"/>
            <a:ext cx="751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KcELECTRA</a:t>
            </a:r>
            <a:r>
              <a:rPr lang="en-US" altLang="ko-KR" b="1" dirty="0"/>
              <a:t> model</a:t>
            </a:r>
            <a:r>
              <a:rPr lang="ko-KR" altLang="en-US" b="1" dirty="0"/>
              <a:t>에서 </a:t>
            </a:r>
            <a:r>
              <a:rPr lang="ko-KR" altLang="en-US" b="1" dirty="0" err="1"/>
              <a:t>긍</a:t>
            </a:r>
            <a:r>
              <a:rPr lang="en-US" altLang="ko-KR" b="1" dirty="0"/>
              <a:t>/</a:t>
            </a:r>
            <a:r>
              <a:rPr lang="ko-KR" altLang="en-US" b="1" dirty="0"/>
              <a:t>부정도가 극명하게 갈리는 것을 볼 수 있음</a:t>
            </a:r>
            <a:endParaRPr lang="en-US" altLang="ko-KR" b="1" dirty="0"/>
          </a:p>
          <a:p>
            <a:pPr algn="ctr"/>
            <a:r>
              <a:rPr lang="en-US" altLang="ko-KR" b="1" dirty="0"/>
              <a:t>TF-IDF </a:t>
            </a:r>
            <a:r>
              <a:rPr lang="ko-KR" altLang="en-US" b="1" dirty="0"/>
              <a:t>모델에서도 유의미한 차이를 보임</a:t>
            </a:r>
          </a:p>
        </p:txBody>
      </p:sp>
    </p:spTree>
    <p:extLst>
      <p:ext uri="{BB962C8B-B14F-4D97-AF65-F5344CB8AC3E}">
        <p14:creationId xmlns:p14="http://schemas.microsoft.com/office/powerpoint/2010/main" val="46904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10417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위한 모델링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</a:t>
            </a:r>
            <a:r>
              <a:rPr lang="ko-KR" altLang="en-US" sz="44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+mj-ea"/>
              </a:rPr>
              <a:t>미적용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C48A8F-6855-25F9-648D-49DFEA02759D}"/>
              </a:ext>
            </a:extLst>
          </p:cNvPr>
          <p:cNvSpPr txBox="1"/>
          <p:nvPr/>
        </p:nvSpPr>
        <p:spPr>
          <a:xfrm>
            <a:off x="637511" y="1674890"/>
            <a:ext cx="2988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Activation: </a:t>
            </a:r>
            <a:r>
              <a:rPr lang="en-US" altLang="ko-KR" dirty="0" err="1"/>
              <a:t>relu</a:t>
            </a:r>
            <a:endParaRPr lang="en-US" altLang="ko-KR" dirty="0"/>
          </a:p>
          <a:p>
            <a:r>
              <a:rPr lang="en-US" altLang="ko-KR" dirty="0"/>
              <a:t>Number of layers: 3</a:t>
            </a:r>
          </a:p>
          <a:p>
            <a:r>
              <a:rPr lang="en-US" altLang="ko-KR" dirty="0"/>
              <a:t>Optimizer: </a:t>
            </a:r>
            <a:r>
              <a:rPr lang="en-US" altLang="ko-KR" dirty="0" err="1"/>
              <a:t>adam</a:t>
            </a:r>
            <a:endParaRPr lang="en-US" altLang="ko-KR" dirty="0"/>
          </a:p>
          <a:p>
            <a:r>
              <a:rPr lang="en-US" altLang="ko-KR" dirty="0"/>
              <a:t>Loss: </a:t>
            </a:r>
            <a:r>
              <a:rPr lang="en-US" altLang="ko-KR" dirty="0" err="1"/>
              <a:t>mean_squared_error</a:t>
            </a:r>
            <a:endParaRPr lang="en-US" altLang="ko-KR" dirty="0"/>
          </a:p>
          <a:p>
            <a:r>
              <a:rPr lang="en-US" altLang="ko-KR" dirty="0"/>
              <a:t>Epochs: 10</a:t>
            </a:r>
            <a:br>
              <a:rPr lang="en-US" altLang="ko-KR" dirty="0"/>
            </a:br>
            <a:r>
              <a:rPr lang="en-US" altLang="ko-KR" dirty="0"/>
              <a:t>Batch size: 32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8E55A-CEEC-CA00-4DBA-CD3445D3ECF1}"/>
              </a:ext>
            </a:extLst>
          </p:cNvPr>
          <p:cNvSpPr txBox="1"/>
          <p:nvPr/>
        </p:nvSpPr>
        <p:spPr>
          <a:xfrm>
            <a:off x="6070601" y="1674890"/>
            <a:ext cx="2988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Activation: </a:t>
            </a:r>
            <a:r>
              <a:rPr lang="en-US" altLang="ko-KR" dirty="0" err="1"/>
              <a:t>relu</a:t>
            </a:r>
            <a:endParaRPr lang="en-US" altLang="ko-KR" dirty="0"/>
          </a:p>
          <a:p>
            <a:r>
              <a:rPr lang="en-US" altLang="ko-KR" dirty="0"/>
              <a:t>Number of layers: 5</a:t>
            </a:r>
          </a:p>
          <a:p>
            <a:r>
              <a:rPr lang="en-US" altLang="ko-KR" dirty="0"/>
              <a:t>Optimizer: </a:t>
            </a:r>
            <a:r>
              <a:rPr lang="en-US" altLang="ko-KR" dirty="0" err="1"/>
              <a:t>adam</a:t>
            </a:r>
            <a:endParaRPr lang="en-US" altLang="ko-KR" dirty="0"/>
          </a:p>
          <a:p>
            <a:r>
              <a:rPr lang="en-US" altLang="ko-KR" dirty="0"/>
              <a:t>Loss: </a:t>
            </a:r>
            <a:r>
              <a:rPr lang="en-US" altLang="ko-KR" dirty="0" err="1"/>
              <a:t>mean_squared_error</a:t>
            </a:r>
            <a:endParaRPr lang="en-US" altLang="ko-KR" dirty="0"/>
          </a:p>
          <a:p>
            <a:r>
              <a:rPr lang="en-US" altLang="ko-KR" dirty="0"/>
              <a:t>Epochs: 10</a:t>
            </a:r>
          </a:p>
          <a:p>
            <a:r>
              <a:rPr lang="en-US" altLang="ko-KR" dirty="0"/>
              <a:t>Batch size: 32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5E5B9-CB8F-0372-CF37-05EDB02E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13" y="3545260"/>
            <a:ext cx="5389281" cy="1434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E5EE73-9124-6156-6312-D75BD651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7" y="3545260"/>
            <a:ext cx="5389280" cy="1720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B9DCB-FF75-B3BC-B729-7CDBC483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3" y="5348174"/>
            <a:ext cx="5369194" cy="986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6E412-24BC-61CD-6F39-497B29F9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07" y="5348174"/>
            <a:ext cx="5369194" cy="9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6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9021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결과 확인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</a:t>
            </a:r>
            <a:r>
              <a:rPr lang="ko-KR" altLang="en-US" sz="44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+mj-ea"/>
              </a:rPr>
              <a:t>미적용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E598462-232D-6833-654C-D2F1166D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0" y="2318733"/>
            <a:ext cx="5478103" cy="3117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4C5B5-45F0-96A4-0E17-7EA4F2844976}"/>
              </a:ext>
            </a:extLst>
          </p:cNvPr>
          <p:cNvSpPr txBox="1"/>
          <p:nvPr/>
        </p:nvSpPr>
        <p:spPr>
          <a:xfrm>
            <a:off x="408310" y="1674890"/>
            <a:ext cx="298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Number of layers: 3</a:t>
            </a:r>
          </a:p>
          <a:p>
            <a:r>
              <a:rPr lang="en-US" altLang="ko-KR" dirty="0"/>
              <a:t>RMSE: 1.68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17EEA-4729-4B88-C7ED-29DF739B6B6D}"/>
              </a:ext>
            </a:extLst>
          </p:cNvPr>
          <p:cNvSpPr txBox="1"/>
          <p:nvPr/>
        </p:nvSpPr>
        <p:spPr>
          <a:xfrm>
            <a:off x="6070601" y="1674890"/>
            <a:ext cx="298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Number of layers: 5</a:t>
            </a:r>
          </a:p>
          <a:p>
            <a:r>
              <a:rPr lang="en-US" altLang="ko-KR" dirty="0"/>
              <a:t>RMSE: 1.70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47DB9-17BF-FB2F-B549-2C9AB2AB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318733"/>
            <a:ext cx="5593130" cy="34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7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9021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위한 모델링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</a:t>
            </a:r>
            <a:r>
              <a:rPr lang="ko-KR" altLang="en-US" sz="44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+mj-ea"/>
              </a:rPr>
              <a:t>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85EEEB9-E389-4C6C-81F0-6D679B48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149" y="2371995"/>
            <a:ext cx="5702302" cy="2001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6416E-5699-4DA9-B909-09788A372AC9}"/>
              </a:ext>
            </a:extLst>
          </p:cNvPr>
          <p:cNvSpPr txBox="1"/>
          <p:nvPr/>
        </p:nvSpPr>
        <p:spPr>
          <a:xfrm>
            <a:off x="1084069" y="4591808"/>
            <a:ext cx="3854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Activation: </a:t>
            </a:r>
            <a:r>
              <a:rPr lang="en-US" altLang="ko-KR" b="1" dirty="0" err="1"/>
              <a:t>Relu</a:t>
            </a:r>
            <a:endParaRPr lang="en-US" altLang="ko-KR" b="1" dirty="0"/>
          </a:p>
          <a:p>
            <a:r>
              <a:rPr lang="en-US" altLang="ko-KR" b="1" dirty="0"/>
              <a:t>Number of layers: 5</a:t>
            </a:r>
          </a:p>
          <a:p>
            <a:r>
              <a:rPr lang="en-US" altLang="ko-KR" b="1" dirty="0"/>
              <a:t>Optimizer: Adam</a:t>
            </a:r>
          </a:p>
          <a:p>
            <a:r>
              <a:rPr lang="en-US" altLang="ko-KR" b="1" dirty="0"/>
              <a:t>Loss: </a:t>
            </a:r>
            <a:r>
              <a:rPr lang="en-US" altLang="ko-KR" b="1" dirty="0" err="1"/>
              <a:t>mean_squared_error</a:t>
            </a:r>
            <a:endParaRPr lang="en-US" altLang="ko-KR" b="1" dirty="0"/>
          </a:p>
          <a:p>
            <a:r>
              <a:rPr lang="en-US" altLang="ko-KR" b="1" dirty="0"/>
              <a:t>Epochs: 300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495F07-D9F7-4035-B657-55C5E5B04A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46" y="1716947"/>
            <a:ext cx="5702302" cy="21660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E394D5-8B95-4751-B8A1-A5D704987D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86" y="4020831"/>
            <a:ext cx="6009281" cy="2282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5C5C76-DAB0-4CBF-8873-93BB4E194BD4}"/>
              </a:ext>
            </a:extLst>
          </p:cNvPr>
          <p:cNvSpPr txBox="1"/>
          <p:nvPr/>
        </p:nvSpPr>
        <p:spPr>
          <a:xfrm>
            <a:off x="9675607" y="1491368"/>
            <a:ext cx="227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정규화 이전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36069-DC73-40DA-AF6C-0DADDD08B620}"/>
              </a:ext>
            </a:extLst>
          </p:cNvPr>
          <p:cNvSpPr txBox="1"/>
          <p:nvPr/>
        </p:nvSpPr>
        <p:spPr>
          <a:xfrm>
            <a:off x="9706225" y="3802493"/>
            <a:ext cx="227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정규화 이후</a:t>
            </a:r>
          </a:p>
        </p:txBody>
      </p:sp>
    </p:spTree>
    <p:extLst>
      <p:ext uri="{BB962C8B-B14F-4D97-AF65-F5344CB8AC3E}">
        <p14:creationId xmlns:p14="http://schemas.microsoft.com/office/powerpoint/2010/main" val="46470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10417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위한 모델링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</a:t>
            </a:r>
            <a:r>
              <a:rPr lang="ko-KR" altLang="en-US" sz="44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+mj-ea"/>
              </a:rPr>
              <a:t>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C48A8F-6855-25F9-648D-49DFEA02759D}"/>
              </a:ext>
            </a:extLst>
          </p:cNvPr>
          <p:cNvSpPr txBox="1"/>
          <p:nvPr/>
        </p:nvSpPr>
        <p:spPr>
          <a:xfrm>
            <a:off x="657613" y="1612650"/>
            <a:ext cx="5200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Activation: 1</a:t>
            </a:r>
          </a:p>
          <a:p>
            <a:r>
              <a:rPr lang="en-US" altLang="ko-KR" b="1" dirty="0"/>
              <a:t>Number of layers: 6 (LSTM x3, GRU x3)</a:t>
            </a:r>
          </a:p>
          <a:p>
            <a:r>
              <a:rPr lang="en-US" altLang="ko-KR" b="1" dirty="0"/>
              <a:t>Optimizer: </a:t>
            </a:r>
            <a:r>
              <a:rPr lang="en-US" altLang="ko-KR" b="1" dirty="0" err="1"/>
              <a:t>Adafactor</a:t>
            </a:r>
            <a:endParaRPr lang="en-US" altLang="ko-KR" b="1" dirty="0"/>
          </a:p>
          <a:p>
            <a:r>
              <a:rPr lang="en-US" altLang="ko-KR" b="1" dirty="0"/>
              <a:t>Loss: </a:t>
            </a:r>
            <a:r>
              <a:rPr lang="en-US" altLang="ko-KR" b="1" dirty="0" err="1"/>
              <a:t>mean_squared_error</a:t>
            </a:r>
            <a:endParaRPr lang="en-US" altLang="ko-KR" b="1" dirty="0"/>
          </a:p>
          <a:p>
            <a:r>
              <a:rPr lang="en-US" altLang="ko-KR" b="1" dirty="0"/>
              <a:t>Epochs: 100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C82BF0-F43C-468B-92A8-4FC4C45D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0" y="3100419"/>
            <a:ext cx="7092779" cy="3305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45C4F5-515E-45BC-9895-EA8416B55AC3}"/>
              </a:ext>
            </a:extLst>
          </p:cNvPr>
          <p:cNvSpPr txBox="1"/>
          <p:nvPr/>
        </p:nvSpPr>
        <p:spPr>
          <a:xfrm>
            <a:off x="7654049" y="1926600"/>
            <a:ext cx="411512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모델을 다양하게 구성해보고</a:t>
            </a:r>
            <a:r>
              <a:rPr lang="en-US" altLang="ko-KR" b="1" dirty="0"/>
              <a:t>,</a:t>
            </a:r>
          </a:p>
          <a:p>
            <a:endParaRPr lang="en-US" altLang="ko-KR" b="1" dirty="0"/>
          </a:p>
          <a:p>
            <a:r>
              <a:rPr lang="en-US" altLang="ko-KR" b="1" dirty="0"/>
              <a:t>Optimizer</a:t>
            </a:r>
            <a:r>
              <a:rPr lang="ko-KR" altLang="en-US" b="1" dirty="0"/>
              <a:t>도 </a:t>
            </a:r>
            <a:r>
              <a:rPr lang="en-US" altLang="ko-KR" b="1" dirty="0" err="1"/>
              <a:t>keras</a:t>
            </a:r>
            <a:r>
              <a:rPr lang="en-US" altLang="ko-KR" b="1" dirty="0"/>
              <a:t> </a:t>
            </a:r>
            <a:r>
              <a:rPr lang="ko-KR" altLang="en-US" b="1" dirty="0"/>
              <a:t>지원되는 것을 모두 사용해보고</a:t>
            </a:r>
            <a:r>
              <a:rPr lang="en-US" altLang="ko-KR" b="1" dirty="0"/>
              <a:t>,</a:t>
            </a:r>
          </a:p>
          <a:p>
            <a:endParaRPr lang="en-US" altLang="ko-KR" b="1" dirty="0"/>
          </a:p>
          <a:p>
            <a:r>
              <a:rPr lang="ko-KR" altLang="en-US" b="1" dirty="0"/>
              <a:t>데이터 형식도 변형해보았으나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1 epoch</a:t>
            </a:r>
            <a:r>
              <a:rPr lang="ko-KR" altLang="en-US" b="1" dirty="0"/>
              <a:t>에 </a:t>
            </a:r>
            <a:r>
              <a:rPr lang="en-US" altLang="ko-KR" b="1" dirty="0" err="1"/>
              <a:t>val_acc</a:t>
            </a:r>
            <a:r>
              <a:rPr lang="en-US" altLang="ko-KR" b="1" dirty="0"/>
              <a:t> maximum </a:t>
            </a:r>
          </a:p>
          <a:p>
            <a:r>
              <a:rPr lang="ko-KR" altLang="en-US" b="1" dirty="0"/>
              <a:t>도달하는 현상 지속 발생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400" b="1" dirty="0"/>
              <a:t>* </a:t>
            </a:r>
            <a:r>
              <a:rPr lang="ko-KR" altLang="en-US" sz="1400" b="1" dirty="0"/>
              <a:t>데이터를 합치면서 </a:t>
            </a:r>
            <a:r>
              <a:rPr lang="en-US" altLang="ko-KR" sz="1400" b="1" dirty="0"/>
              <a:t>2500</a:t>
            </a:r>
            <a:r>
              <a:rPr lang="ko-KR" altLang="en-US" sz="1400" b="1" dirty="0"/>
              <a:t>개 가량으로 줄어들어 생기는 문제이거나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r>
              <a:rPr lang="ko-KR" altLang="en-US" sz="1400" b="1" dirty="0"/>
              <a:t> 과정에 오류가 있어서 잘못된 값으로 인해 정확한 예측이 안된 것일 수 있음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1341960-A9CA-4A94-A29F-58AA49FB7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949" y="5593319"/>
            <a:ext cx="8416220" cy="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7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9021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위한 모델링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</a:t>
            </a:r>
            <a:r>
              <a:rPr lang="ko-KR" altLang="en-US" sz="44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+mj-ea"/>
              </a:rPr>
              <a:t>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B96345-797D-4C60-9B33-2A1C3F0F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4" y="2057400"/>
            <a:ext cx="10286402" cy="39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1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9021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순위 예측 결과 확인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감정분석 적용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D2DB1DD-1DDB-4202-881B-31DE174BE1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9" y="1709255"/>
            <a:ext cx="4970544" cy="4626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763672-0749-4684-A0F1-71AC0FABE1C2}"/>
              </a:ext>
            </a:extLst>
          </p:cNvPr>
          <p:cNvSpPr txBox="1"/>
          <p:nvPr/>
        </p:nvSpPr>
        <p:spPr>
          <a:xfrm>
            <a:off x="6978651" y="2595967"/>
            <a:ext cx="4448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파란색</a:t>
            </a:r>
            <a:r>
              <a:rPr lang="en-US" altLang="ko-KR" dirty="0"/>
              <a:t>: </a:t>
            </a:r>
            <a:r>
              <a:rPr lang="ko-KR" altLang="en-US" dirty="0"/>
              <a:t>실제 순위</a:t>
            </a:r>
            <a:endParaRPr lang="en-US" altLang="ko-KR" dirty="0"/>
          </a:p>
          <a:p>
            <a:r>
              <a:rPr lang="ko-KR" altLang="en-US" dirty="0"/>
              <a:t>주황색</a:t>
            </a:r>
            <a:r>
              <a:rPr lang="en-US" altLang="ko-KR" dirty="0"/>
              <a:t>: </a:t>
            </a:r>
            <a:r>
              <a:rPr lang="ko-KR" altLang="en-US" dirty="0"/>
              <a:t>예측 순위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낮을 수록 고 순위로 평가한다는 뜻임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/>
              <a:t>사재기 의심 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댓글 </a:t>
            </a:r>
            <a:r>
              <a:rPr lang="ko-KR" altLang="en-US" dirty="0" err="1"/>
              <a:t>긍부정도에서</a:t>
            </a:r>
            <a:r>
              <a:rPr lang="ko-KR" altLang="en-US" dirty="0"/>
              <a:t> 긍정도가 많이 낮았음에도 불구하고</a:t>
            </a:r>
            <a:r>
              <a:rPr lang="en-US" altLang="ko-KR" dirty="0"/>
              <a:t>, </a:t>
            </a:r>
            <a:r>
              <a:rPr lang="ko-KR" altLang="en-US" dirty="0"/>
              <a:t>모델의 실패로 정확한 순위 예측은 하지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9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1996162" y="3159899"/>
            <a:ext cx="8199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순위 예측에 따른 추가 확인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261051" y="222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Part 4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84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Check">
          <a:fgClr>
            <a:srgbClr val="00B050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2283100" y="3159899"/>
            <a:ext cx="7625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음악 차트 순위 </a:t>
            </a:r>
            <a:r>
              <a:rPr lang="en-US" altLang="ko-KR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= </a:t>
            </a:r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인기도</a:t>
            </a:r>
            <a:r>
              <a:rPr lang="en-US" altLang="ko-KR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?</a:t>
            </a:r>
            <a:endParaRPr lang="ko-KR" altLang="en-US" sz="5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219501" y="2220867"/>
            <a:ext cx="173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Part 1</a:t>
            </a:r>
            <a:endParaRPr lang="ko-KR" altLang="en-US" sz="36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578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30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차트 순위 의심 곡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4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16B6E0C0-DD63-46A9-8F9D-94EB504FC79C}"/>
              </a:ext>
            </a:extLst>
          </p:cNvPr>
          <p:cNvSpPr txBox="1"/>
          <p:nvPr/>
        </p:nvSpPr>
        <p:spPr>
          <a:xfrm>
            <a:off x="2576885" y="1954188"/>
            <a:ext cx="6975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선정 기준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2018-2019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년 연쇄 음원 사재기 파동 때 언급되었고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</a:p>
          <a:p>
            <a:pPr lvl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	     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당시 큰 폭의 순위 변화가 있었던 곡들</a:t>
            </a:r>
            <a:endParaRPr kumimoji="0" lang="en-US" altLang="ko-KR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BC524B-1B8F-4A9C-925D-814F72C45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35642"/>
              </p:ext>
            </p:extLst>
          </p:nvPr>
        </p:nvGraphicFramePr>
        <p:xfrm>
          <a:off x="581025" y="3067049"/>
          <a:ext cx="11150464" cy="2478433"/>
        </p:xfrm>
        <a:graphic>
          <a:graphicData uri="http://schemas.openxmlformats.org/drawingml/2006/table">
            <a:tbl>
              <a:tblPr firstRow="1" bandRow="1"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530">
                  <a:extLst>
                    <a:ext uri="{9D8B030D-6E8A-4147-A177-3AD203B41FA5}">
                      <a16:colId xmlns:a16="http://schemas.microsoft.com/office/drawing/2014/main" val="2746407611"/>
                    </a:ext>
                  </a:extLst>
                </a:gridCol>
                <a:gridCol w="105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1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4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01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가수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닐로 (</a:t>
                      </a:r>
                      <a:r>
                        <a:rPr lang="ko-KR" altLang="en-US" sz="1600" b="1" dirty="0" err="1"/>
                        <a:t>Nilo</a:t>
                      </a:r>
                      <a:r>
                        <a:rPr lang="ko-KR" altLang="en-US" sz="1600" b="1" dirty="0"/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 err="1"/>
                        <a:t>송하예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우디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(</a:t>
                      </a:r>
                      <a:r>
                        <a:rPr lang="ko-KR" altLang="en-US" sz="1600" b="1" dirty="0" err="1"/>
                        <a:t>Woody</a:t>
                      </a:r>
                      <a:r>
                        <a:rPr lang="ko-KR" altLang="en-US" sz="1600" b="1" dirty="0"/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숀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(SHAUN)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벤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김나영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임재현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 err="1"/>
                        <a:t>장덕철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황인욱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 err="1"/>
                        <a:t>엔플라잉</a:t>
                      </a:r>
                      <a:endParaRPr lang="en-US" altLang="ko-KR" sz="1600" b="1" dirty="0"/>
                    </a:p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(</a:t>
                      </a:r>
                      <a:r>
                        <a:rPr lang="ko-KR" altLang="en-US" sz="1600" b="1" dirty="0" err="1"/>
                        <a:t>N.Flying</a:t>
                      </a:r>
                      <a:r>
                        <a:rPr lang="ko-KR" altLang="en-US" sz="1600" b="1" dirty="0"/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233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지나오다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 err="1"/>
                        <a:t>니</a:t>
                      </a:r>
                      <a:r>
                        <a:rPr lang="ko-KR" altLang="en-US" sz="1200" b="1" dirty="0"/>
                        <a:t> 소식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새 사랑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클럽에서 이 노래가 나온다면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 err="1"/>
                        <a:t>Way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Back</a:t>
                      </a:r>
                      <a:r>
                        <a:rPr lang="ko-KR" altLang="en-US" sz="1200" b="1" dirty="0"/>
                        <a:t> Home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180도</a:t>
                      </a:r>
                      <a:br>
                        <a:rPr lang="ko-KR" altLang="en-US" sz="1200" b="1" dirty="0"/>
                      </a:br>
                      <a:endParaRPr lang="ko-KR" altLang="en-US" sz="1200" b="1" dirty="0"/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altLang="ko-KR" sz="1200" b="1" dirty="0" err="1"/>
                        <a:t>헤어져줘서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en-US" altLang="ko-KR" sz="1200" b="1" dirty="0" err="1"/>
                        <a:t>고마워</a:t>
                      </a:r>
                      <a:endParaRPr lang="en-US" altLang="ko-KR" sz="12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솔직하게 말해서 나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사랑에 연습이 있었다면 (</a:t>
                      </a:r>
                      <a:r>
                        <a:rPr lang="ko-KR" altLang="en-US" sz="1200" b="1" dirty="0" err="1"/>
                        <a:t>Prod</a:t>
                      </a:r>
                      <a:r>
                        <a:rPr lang="ko-KR" altLang="en-US" sz="1200" b="1" dirty="0"/>
                        <a:t>. 2soo)</a:t>
                      </a:r>
                    </a:p>
                    <a:p>
                      <a:pPr algn="ctr">
                        <a:defRPr/>
                      </a:pPr>
                      <a:endParaRPr lang="ko-KR" altLang="en-US" sz="1200" b="1" dirty="0"/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altLang="ko-KR" sz="1200" b="1" dirty="0" err="1"/>
                        <a:t>조금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en-US" altLang="ko-KR" sz="1200" b="1" dirty="0" err="1"/>
                        <a:t>취했어</a:t>
                      </a:r>
                      <a:r>
                        <a:rPr lang="en-US" altLang="ko-KR" sz="1200" b="1" dirty="0"/>
                        <a:t> (Prod. 2soo)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그날처럼</a:t>
                      </a:r>
                    </a:p>
                    <a:p>
                      <a:pPr algn="ctr">
                        <a:defRPr/>
                      </a:pPr>
                      <a:endParaRPr lang="ko-KR" altLang="en-US" sz="1200" b="1" dirty="0"/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있어줘요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1200" b="1" dirty="0"/>
                        <a:t>포장마차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altLang="ko-KR" sz="1200" b="1" dirty="0" err="1"/>
                        <a:t>옥탑방</a:t>
                      </a:r>
                      <a:r>
                        <a:rPr lang="en-US" altLang="ko-KR" sz="1200" b="1" dirty="0"/>
                        <a:t> (Rooftop)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88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730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차트 순위 의심 곡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4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299354F2-D467-4DBA-B662-3444A367C922}"/>
              </a:ext>
            </a:extLst>
          </p:cNvPr>
          <p:cNvSpPr txBox="1"/>
          <p:nvPr/>
        </p:nvSpPr>
        <p:spPr>
          <a:xfrm>
            <a:off x="637511" y="1824338"/>
            <a:ext cx="6901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의심 곡으로 선정 된 곡들과 기존 곡들 을 비교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05E11D7-8B6C-49F4-A72E-34F1A554AD2A}"/>
              </a:ext>
            </a:extLst>
          </p:cNvPr>
          <p:cNvSpPr txBox="1"/>
          <p:nvPr/>
        </p:nvSpPr>
        <p:spPr>
          <a:xfrm>
            <a:off x="798399" y="2961238"/>
            <a:ext cx="80841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 algn="l" defTabSz="914400">
              <a:buFont typeface="Arial"/>
              <a:buChar char="•"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댓글의 반응은 어떨까?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차트 인 가장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많이한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10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곡과 비교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lvl="0" algn="l" defTabSz="914400"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-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긍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부정도 결과 데이터 재확인</a:t>
            </a: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85600" lvl="0" indent="-285600" algn="l" defTabSz="914400">
              <a:buFont typeface="Arial"/>
              <a:buChar char="•"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defRPr/>
            </a:pP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85600" lvl="0" indent="-285600" algn="l" defTabSz="914400">
              <a:buFont typeface="Arial"/>
              <a:buChar char="•"/>
              <a:defRPr/>
            </a:pP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멜론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기능인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팬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맺기가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아이돌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팬덤과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비교를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할 수 </a:t>
            </a:r>
            <a:r>
              <a:rPr kumimoji="0" lang="en-US" altLang="ko-KR" sz="2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있을까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?</a:t>
            </a:r>
          </a:p>
          <a:p>
            <a:pPr lvl="0" algn="l" defTabSz="914400"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(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차트 인 가장 많이 한 아티스트와 비교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897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8527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댓글의 반응 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(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긍정도 비교</a:t>
            </a:r>
            <a:r>
              <a:rPr lang="en-US" altLang="ko-KR" sz="4400" b="1" spc="-300" dirty="0">
                <a:latin typeface="맑은 고딕" panose="020B0503020000020004" pitchFamily="50" charset="-127"/>
                <a:ea typeface="+mj-ea"/>
              </a:rPr>
              <a:t>)</a:t>
            </a:r>
            <a:endParaRPr lang="ko-KR" altLang="en-US" sz="4400" b="1" spc="-300" dirty="0"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4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D1A3FE-27FA-4EE4-9566-2B07B723E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511" y="1857534"/>
            <a:ext cx="5427051" cy="3513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5607EC-D458-4BF3-AEAF-F26327758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257" y="1857534"/>
            <a:ext cx="5212449" cy="3295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84442-77FD-4760-94D9-847F8362F78F}"/>
              </a:ext>
            </a:extLst>
          </p:cNvPr>
          <p:cNvSpPr txBox="1"/>
          <p:nvPr/>
        </p:nvSpPr>
        <p:spPr>
          <a:xfrm>
            <a:off x="549569" y="1603703"/>
            <a:ext cx="217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TF-IDF, Log-Reg model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AA309-A38E-46EB-A70B-CC440164EFA2}"/>
              </a:ext>
            </a:extLst>
          </p:cNvPr>
          <p:cNvSpPr txBox="1"/>
          <p:nvPr/>
        </p:nvSpPr>
        <p:spPr>
          <a:xfrm>
            <a:off x="6474119" y="1621631"/>
            <a:ext cx="217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KcELECTRA</a:t>
            </a:r>
            <a:r>
              <a:rPr lang="en-US" altLang="ko-KR" sz="1400" b="1" dirty="0"/>
              <a:t> model</a:t>
            </a:r>
            <a:endParaRPr lang="ko-KR" altLang="en-US" sz="1400" b="1" dirty="0"/>
          </a:p>
        </p:txBody>
      </p: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id="{48DB7EC2-B334-4D47-84BD-9D0E5C7B8AE4}"/>
              </a:ext>
            </a:extLst>
          </p:cNvPr>
          <p:cNvSpPr/>
          <p:nvPr/>
        </p:nvSpPr>
        <p:spPr>
          <a:xfrm>
            <a:off x="2876178" y="5236369"/>
            <a:ext cx="6376765" cy="115153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B993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사재기 논란이 있던 곡들은 팝송을 제외한 나머지 곡들보다 댓글 반응의 긍정도가 </a:t>
            </a:r>
            <a:r>
              <a:rPr kumimoji="0" lang="ko-KR" altLang="en-US" sz="18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낮다는걸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확인 할 수 있다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118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accent5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8527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latin typeface="맑은 고딕" panose="020B0503020000020004" pitchFamily="50" charset="-127"/>
                <a:ea typeface="+mj-ea"/>
              </a:rPr>
              <a:t>팬덤</a:t>
            </a:r>
            <a:r>
              <a:rPr lang="ko-KR" altLang="en-US" sz="4400" b="1" spc="-300" dirty="0">
                <a:latin typeface="맑은 고딕" panose="020B0503020000020004" pitchFamily="50" charset="-127"/>
                <a:ea typeface="+mj-ea"/>
              </a:rPr>
              <a:t> 비교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4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9E64B2A-7012-4579-B13E-635113ACA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374" y="1560527"/>
            <a:ext cx="8069046" cy="4878745"/>
          </a:xfrm>
          <a:prstGeom prst="rect">
            <a:avLst/>
          </a:prstGeom>
        </p:spPr>
      </p:pic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id="{F24D91D8-D6BA-49FF-8A9B-FC49D8780277}"/>
              </a:ext>
            </a:extLst>
          </p:cNvPr>
          <p:cNvSpPr/>
          <p:nvPr/>
        </p:nvSpPr>
        <p:spPr>
          <a:xfrm>
            <a:off x="8663595" y="1669730"/>
            <a:ext cx="2913416" cy="4411893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B993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사재기 논란이 있던 가수들의 가장 많은 </a:t>
            </a:r>
            <a:r>
              <a:rPr kumimoji="0" lang="ko-KR" altLang="en-US" sz="18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팬수가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최근에 데뷔한 </a:t>
            </a:r>
            <a:r>
              <a:rPr kumimoji="0" lang="ko-KR" altLang="en-US" sz="18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아이브와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뉴진스보다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적다는 걸 확인할 수 있다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3489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5FA609-BAE5-9F03-0EA9-210B0C6998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8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026B4-663A-B76A-48E8-ED216CA23A25}"/>
              </a:ext>
            </a:extLst>
          </p:cNvPr>
          <p:cNvSpPr txBox="1"/>
          <p:nvPr/>
        </p:nvSpPr>
        <p:spPr>
          <a:xfrm>
            <a:off x="390123" y="40640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j-ea"/>
              </a:rPr>
              <a:t>감사합니다</a:t>
            </a:r>
          </a:p>
        </p:txBody>
      </p:sp>
      <p:sp>
        <p:nvSpPr>
          <p:cNvPr id="5" name="Google Shape;76;p15">
            <a:extLst>
              <a:ext uri="{FF2B5EF4-FFF2-40B4-BE49-F238E27FC236}">
                <a16:creationId xmlns:a16="http://schemas.microsoft.com/office/drawing/2014/main" id="{B9436DCF-7D82-407B-98EA-3783E7238386}"/>
              </a:ext>
            </a:extLst>
          </p:cNvPr>
          <p:cNvSpPr txBox="1">
            <a:spLocks/>
          </p:cNvSpPr>
          <p:nvPr/>
        </p:nvSpPr>
        <p:spPr>
          <a:xfrm>
            <a:off x="390123" y="191920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ko-KR" altLang="en-US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과정명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사이언스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(AI)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스쿨 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15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종류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프로젝트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기간</a:t>
            </a:r>
          </a:p>
          <a:p>
            <a:pPr marL="914400" lvl="1" indent="-3175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기간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4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</a:t>
            </a:r>
          </a:p>
          <a:p>
            <a:pPr marL="914400" lvl="1" indent="-3175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 기간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2023.09.13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~ 2023.10.12. </a:t>
            </a:r>
            <a:endParaRPr lang="ko-KR" altLang="en-US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인원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3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명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김정웅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김지환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박가람</a:t>
            </a:r>
          </a:p>
        </p:txBody>
      </p:sp>
    </p:spTree>
    <p:extLst>
      <p:ext uri="{BB962C8B-B14F-4D97-AF65-F5344CB8AC3E}">
        <p14:creationId xmlns:p14="http://schemas.microsoft.com/office/powerpoint/2010/main" val="11280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BDFF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29" y="523360"/>
            <a:ext cx="7165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음악 차트 및 스트리밍 사이트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1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05155E6-8B4B-4688-8EEE-9678492E27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5" y="2234748"/>
            <a:ext cx="3102091" cy="3540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A961C0-061A-477C-9A60-9EFA2ACDE1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58" y="3429000"/>
            <a:ext cx="5128592" cy="28598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4CF42F-CF12-4953-91E6-265DC69D11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18" y="1749919"/>
            <a:ext cx="4785139" cy="31365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6E9E7B-2009-4689-BF16-0D17C69B33E7}"/>
              </a:ext>
            </a:extLst>
          </p:cNvPr>
          <p:cNvSpPr txBox="1"/>
          <p:nvPr/>
        </p:nvSpPr>
        <p:spPr>
          <a:xfrm>
            <a:off x="566203" y="1926971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Melon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F36E3C-155B-4561-9F40-4FFF54AADA8C}"/>
              </a:ext>
            </a:extLst>
          </p:cNvPr>
          <p:cNvSpPr txBox="1"/>
          <p:nvPr/>
        </p:nvSpPr>
        <p:spPr>
          <a:xfrm>
            <a:off x="4040887" y="3121223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Bugs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2467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BDFF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9673EB-9624-4C2E-A529-A1B33C1B14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B83926-C5F7-4996-A279-A3524104B0B9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FD536-B47F-4CF3-B6BD-17B2B62C9667}"/>
              </a:ext>
            </a:extLst>
          </p:cNvPr>
          <p:cNvSpPr txBox="1"/>
          <p:nvPr/>
        </p:nvSpPr>
        <p:spPr>
          <a:xfrm>
            <a:off x="1096629" y="523360"/>
            <a:ext cx="8596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음원 앱 이용자 수 및 차트 집계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830BC8-7656-4513-9942-08AF2E98280A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ADF3DB-090E-4C24-BD81-356DB5AD75F7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F9A9D4-2175-47BE-B235-40C1D8457259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1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1AFEF0D-B886-424A-BCDD-C821DC4F4B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597" y="1858242"/>
            <a:ext cx="3824151" cy="4311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C81A64-917D-43F9-A784-328E85E1F9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729" y="2401009"/>
            <a:ext cx="2462349" cy="131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6B036A-35E1-4C97-A902-6E25C3376174}"/>
              </a:ext>
            </a:extLst>
          </p:cNvPr>
          <p:cNvSpPr txBox="1"/>
          <p:nvPr/>
        </p:nvSpPr>
        <p:spPr>
          <a:xfrm>
            <a:off x="5755728" y="3718421"/>
            <a:ext cx="1288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집계 방식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실시간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일간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주간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월간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누적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334C8D-BE19-41A3-B5D4-5BFCA0CE35C9}"/>
              </a:ext>
            </a:extLst>
          </p:cNvPr>
          <p:cNvGrpSpPr/>
          <p:nvPr/>
        </p:nvGrpSpPr>
        <p:grpSpPr>
          <a:xfrm>
            <a:off x="8125797" y="2277036"/>
            <a:ext cx="2553088" cy="782679"/>
            <a:chOff x="8125797" y="2277036"/>
            <a:chExt cx="2553088" cy="78267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F78528F-ECE6-4F53-949E-F4489E0BA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25797" y="2277036"/>
              <a:ext cx="2396334" cy="78267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8CE3A2-2DE3-4F39-8DEA-1F2E90FAFCD9}"/>
                </a:ext>
              </a:extLst>
            </p:cNvPr>
            <p:cNvSpPr/>
            <p:nvPr/>
          </p:nvSpPr>
          <p:spPr>
            <a:xfrm>
              <a:off x="10365377" y="2321777"/>
              <a:ext cx="313508" cy="221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82A131-C6A7-4E7B-9438-D0FB91C27D0E}"/>
              </a:ext>
            </a:extLst>
          </p:cNvPr>
          <p:cNvGrpSpPr/>
          <p:nvPr/>
        </p:nvGrpSpPr>
        <p:grpSpPr>
          <a:xfrm>
            <a:off x="8172059" y="3208276"/>
            <a:ext cx="2913872" cy="510145"/>
            <a:chOff x="8172059" y="3208276"/>
            <a:chExt cx="2913872" cy="5101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E306ABC-6BB2-4BAA-9354-EB6E88F29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2059" y="3208276"/>
              <a:ext cx="2913872" cy="51014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61494B-C71C-4F90-8B0C-D46348F71573}"/>
                </a:ext>
              </a:extLst>
            </p:cNvPr>
            <p:cNvSpPr/>
            <p:nvPr/>
          </p:nvSpPr>
          <p:spPr>
            <a:xfrm>
              <a:off x="10772423" y="3222907"/>
              <a:ext cx="313508" cy="221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588C58-9AE6-4B4A-B4F0-5E5336AE1103}"/>
              </a:ext>
            </a:extLst>
          </p:cNvPr>
          <p:cNvGrpSpPr/>
          <p:nvPr/>
        </p:nvGrpSpPr>
        <p:grpSpPr>
          <a:xfrm>
            <a:off x="8211296" y="3971529"/>
            <a:ext cx="2962688" cy="819264"/>
            <a:chOff x="8211296" y="3971529"/>
            <a:chExt cx="2962688" cy="81926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966AF7-F653-49BD-9B0A-C1567837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296" y="3971529"/>
              <a:ext cx="2962688" cy="8192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9D4CEC-EB2E-4A42-901D-918D3DADF88A}"/>
                </a:ext>
              </a:extLst>
            </p:cNvPr>
            <p:cNvSpPr/>
            <p:nvPr/>
          </p:nvSpPr>
          <p:spPr>
            <a:xfrm>
              <a:off x="10860476" y="4007167"/>
              <a:ext cx="313508" cy="221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50E5BE-6ED8-487E-8021-4F4112D6F0EE}"/>
              </a:ext>
            </a:extLst>
          </p:cNvPr>
          <p:cNvGrpSpPr/>
          <p:nvPr/>
        </p:nvGrpSpPr>
        <p:grpSpPr>
          <a:xfrm>
            <a:off x="8054997" y="5722105"/>
            <a:ext cx="2402402" cy="564978"/>
            <a:chOff x="7982024" y="4837657"/>
            <a:chExt cx="2402402" cy="56497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C3284F-6409-4421-9ECA-6FC1701D3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024" y="4837657"/>
              <a:ext cx="2400305" cy="56497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937B6A-1E60-4F5E-98C1-A6ACBC32B50F}"/>
                </a:ext>
              </a:extLst>
            </p:cNvPr>
            <p:cNvSpPr/>
            <p:nvPr/>
          </p:nvSpPr>
          <p:spPr>
            <a:xfrm>
              <a:off x="10070918" y="4837657"/>
              <a:ext cx="313508" cy="221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66A74C-6A82-43EC-8920-AF45A1D1FB5A}"/>
              </a:ext>
            </a:extLst>
          </p:cNvPr>
          <p:cNvGrpSpPr/>
          <p:nvPr/>
        </p:nvGrpSpPr>
        <p:grpSpPr>
          <a:xfrm>
            <a:off x="8376282" y="4764340"/>
            <a:ext cx="2505425" cy="625053"/>
            <a:chOff x="8196218" y="5488365"/>
            <a:chExt cx="2505425" cy="6250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E4D58CE-42D3-4F14-912A-9F30402F5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96218" y="5624232"/>
              <a:ext cx="2505425" cy="48918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B8E316-101D-49A8-A309-AD3FEBEE78C3}"/>
                </a:ext>
              </a:extLst>
            </p:cNvPr>
            <p:cNvSpPr/>
            <p:nvPr/>
          </p:nvSpPr>
          <p:spPr>
            <a:xfrm>
              <a:off x="10365377" y="5488365"/>
              <a:ext cx="313508" cy="221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547D17E-2264-4E08-AD8E-68C3CEE30B50}"/>
              </a:ext>
            </a:extLst>
          </p:cNvPr>
          <p:cNvSpPr txBox="1"/>
          <p:nvPr/>
        </p:nvSpPr>
        <p:spPr>
          <a:xfrm>
            <a:off x="4957975" y="2277036"/>
            <a:ext cx="64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7ECCD0D-8D7C-4A19-A893-3520649E5CEB}"/>
              </a:ext>
            </a:extLst>
          </p:cNvPr>
          <p:cNvCxnSpPr>
            <a:cxnSpLocks/>
          </p:cNvCxnSpPr>
          <p:nvPr/>
        </p:nvCxnSpPr>
        <p:spPr>
          <a:xfrm flipV="1">
            <a:off x="6964993" y="2794619"/>
            <a:ext cx="1089295" cy="134196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1CCB5E0-F719-4275-9899-7A4AACEB080D}"/>
              </a:ext>
            </a:extLst>
          </p:cNvPr>
          <p:cNvCxnSpPr>
            <a:cxnSpLocks/>
          </p:cNvCxnSpPr>
          <p:nvPr/>
        </p:nvCxnSpPr>
        <p:spPr>
          <a:xfrm flipV="1">
            <a:off x="6775450" y="3637020"/>
            <a:ext cx="1266434" cy="83023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61D0920-0FAB-422D-A846-42FA4E7EE6AD}"/>
              </a:ext>
            </a:extLst>
          </p:cNvPr>
          <p:cNvCxnSpPr>
            <a:cxnSpLocks/>
          </p:cNvCxnSpPr>
          <p:nvPr/>
        </p:nvCxnSpPr>
        <p:spPr>
          <a:xfrm flipV="1">
            <a:off x="6756400" y="4392860"/>
            <a:ext cx="1415635" cy="31634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7E2E24-D7C8-4095-993D-9EBAB6150A96}"/>
              </a:ext>
            </a:extLst>
          </p:cNvPr>
          <p:cNvCxnSpPr>
            <a:cxnSpLocks/>
          </p:cNvCxnSpPr>
          <p:nvPr/>
        </p:nvCxnSpPr>
        <p:spPr>
          <a:xfrm>
            <a:off x="6756400" y="4985937"/>
            <a:ext cx="1541366" cy="15886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3F93BB7-6C9C-45A6-8F08-67900518AA93}"/>
              </a:ext>
            </a:extLst>
          </p:cNvPr>
          <p:cNvCxnSpPr>
            <a:cxnSpLocks/>
          </p:cNvCxnSpPr>
          <p:nvPr/>
        </p:nvCxnSpPr>
        <p:spPr>
          <a:xfrm>
            <a:off x="6767423" y="5261548"/>
            <a:ext cx="1386662" cy="6821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29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BDFF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9673EB-9624-4C2E-A529-A1B33C1B14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B83926-C5F7-4996-A279-A3524104B0B9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FD536-B47F-4CF3-B6BD-17B2B62C9667}"/>
              </a:ext>
            </a:extLst>
          </p:cNvPr>
          <p:cNvSpPr txBox="1"/>
          <p:nvPr/>
        </p:nvSpPr>
        <p:spPr>
          <a:xfrm>
            <a:off x="1096629" y="523360"/>
            <a:ext cx="8596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문제는 악용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830BC8-7656-4513-9942-08AF2E98280A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ADF3DB-090E-4C24-BD81-356DB5AD75F7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F9A9D4-2175-47BE-B235-40C1D8457259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1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497CF5F-D124-4481-9401-66BEE8FEEB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66" y="1668853"/>
            <a:ext cx="6449760" cy="850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55B14-A315-4E72-975D-6B2A2FB9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" y="1577928"/>
            <a:ext cx="4403881" cy="11844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436A5F-F472-41DB-B4FC-498EAA2FF4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50" y="2713056"/>
            <a:ext cx="4403881" cy="28013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3328420-ADC0-4741-80DD-C292FE0173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04" y="5630446"/>
            <a:ext cx="6976546" cy="4987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D752A1-D096-4404-9497-B8DD5D5CA76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" y="4501294"/>
            <a:ext cx="4297304" cy="18388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83D9FF-9CAF-4133-A247-462749984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9" y="2791341"/>
            <a:ext cx="3994421" cy="15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EC64"/>
            </a:gs>
            <a:gs pos="53000">
              <a:srgbClr val="FFDC2A"/>
            </a:gs>
            <a:gs pos="75000">
              <a:srgbClr val="FFDA0B"/>
            </a:gs>
            <a:gs pos="100000">
              <a:srgbClr val="FFD300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4E578-7E76-F8D2-5A77-62AB123F0C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6592"/>
            <a:ext cx="12192000" cy="403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6F966-A86E-E09F-CA8A-130E3867C189}"/>
              </a:ext>
            </a:extLst>
          </p:cNvPr>
          <p:cNvSpPr txBox="1"/>
          <p:nvPr/>
        </p:nvSpPr>
        <p:spPr>
          <a:xfrm>
            <a:off x="350157" y="1563030"/>
            <a:ext cx="114916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[             ]</a:t>
            </a:r>
            <a:endParaRPr lang="ko-KR" altLang="en-US" sz="16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A6F25-352C-A72E-EA1C-919B708E4034}"/>
              </a:ext>
            </a:extLst>
          </p:cNvPr>
          <p:cNvSpPr txBox="1"/>
          <p:nvPr/>
        </p:nvSpPr>
        <p:spPr>
          <a:xfrm>
            <a:off x="2642170" y="2002430"/>
            <a:ext cx="69076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latin typeface="맑은 고딕" panose="020B0503020000020004" pitchFamily="50" charset="-127"/>
                <a:ea typeface="+mj-ea"/>
              </a:rPr>
              <a:t>노래에 대한 모든</a:t>
            </a:r>
            <a:endParaRPr lang="en-US" altLang="ko-KR" sz="6600" b="1" spc="-300" dirty="0">
              <a:latin typeface="맑은 고딕" panose="020B0503020000020004" pitchFamily="50" charset="-127"/>
              <a:ea typeface="+mj-ea"/>
            </a:endParaRPr>
          </a:p>
          <a:p>
            <a:pPr algn="ctr"/>
            <a:r>
              <a:rPr lang="ko-KR" altLang="en-US" sz="6600" b="1" spc="-300" dirty="0">
                <a:latin typeface="맑은 고딕" panose="020B0503020000020004" pitchFamily="50" charset="-127"/>
                <a:ea typeface="+mj-ea"/>
              </a:rPr>
              <a:t>지표를 종합해보자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82B65-F400-4BE4-8A86-B2B5559685FF}"/>
              </a:ext>
            </a:extLst>
          </p:cNvPr>
          <p:cNvSpPr txBox="1"/>
          <p:nvPr/>
        </p:nvSpPr>
        <p:spPr>
          <a:xfrm>
            <a:off x="1096629" y="523360"/>
            <a:ext cx="7165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그렇다면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?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B9083-7688-4515-BCB4-27B95E918A27}"/>
              </a:ext>
            </a:extLst>
          </p:cNvPr>
          <p:cNvSpPr txBox="1"/>
          <p:nvPr/>
        </p:nvSpPr>
        <p:spPr>
          <a:xfrm>
            <a:off x="7056120" y="5129370"/>
            <a:ext cx="4434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노래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/>
              <a:t>좋아요 수</a:t>
            </a:r>
            <a:r>
              <a:rPr lang="en-US" altLang="ko-KR" dirty="0"/>
              <a:t>, </a:t>
            </a:r>
            <a:r>
              <a:rPr lang="ko-KR" altLang="en-US" dirty="0"/>
              <a:t>댓글 수</a:t>
            </a:r>
            <a:r>
              <a:rPr lang="en-US" altLang="ko-KR" dirty="0"/>
              <a:t>, </a:t>
            </a:r>
            <a:r>
              <a:rPr lang="ko-KR" altLang="en-US" dirty="0"/>
              <a:t>댓글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가수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좋아요 수</a:t>
            </a:r>
            <a:r>
              <a:rPr lang="en-US" altLang="ko-KR" dirty="0"/>
              <a:t>, </a:t>
            </a:r>
            <a:r>
              <a:rPr lang="ko-KR" altLang="en-US" dirty="0"/>
              <a:t>댓글 수</a:t>
            </a:r>
            <a:r>
              <a:rPr lang="en-US" altLang="ko-KR" dirty="0"/>
              <a:t> (</a:t>
            </a:r>
            <a:r>
              <a:rPr lang="ko-KR" altLang="en-US" dirty="0"/>
              <a:t>댓글 내용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2400" b="1" dirty="0"/>
              <a:t>그런데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댓글 내용</a:t>
            </a:r>
            <a:r>
              <a:rPr lang="ko-KR" altLang="en-US" sz="2400" b="1" dirty="0"/>
              <a:t>은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어떻게</a:t>
            </a:r>
            <a:r>
              <a:rPr lang="en-US" altLang="ko-KR" sz="2400" b="1" dirty="0">
                <a:solidFill>
                  <a:srgbClr val="FF0000"/>
                </a:solidFill>
              </a:rPr>
              <a:t>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3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Check">
          <a:fgClr>
            <a:schemeClr val="accent5">
              <a:lumMod val="75000"/>
            </a:schemeClr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206936" y="2691952"/>
            <a:ext cx="9790694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1296453" y="3159899"/>
            <a:ext cx="9599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감성 분석이란</a:t>
            </a:r>
            <a:r>
              <a:rPr lang="en-US" altLang="ko-KR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? / </a:t>
            </a:r>
            <a:r>
              <a:rPr lang="ko-KR" altLang="en-US" sz="5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감성 사전 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219501" y="2220867"/>
            <a:ext cx="173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Part 2</a:t>
            </a:r>
            <a:endParaRPr lang="ko-KR" altLang="en-US" sz="36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140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댓글 활용하기 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rPr>
              <a:t>( ? )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265215" y="161755"/>
              <a:ext cx="2541992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+mj-ea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9DDF23-2D96-4260-86A0-04EBCC4D2D43}"/>
              </a:ext>
            </a:extLst>
          </p:cNvPr>
          <p:cNvGrpSpPr/>
          <p:nvPr/>
        </p:nvGrpSpPr>
        <p:grpSpPr>
          <a:xfrm>
            <a:off x="649575" y="1795777"/>
            <a:ext cx="5446440" cy="4417976"/>
            <a:chOff x="695295" y="1795777"/>
            <a:chExt cx="5446440" cy="44179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88C991-0F40-498D-AF0E-57FAFF5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95" y="1795777"/>
              <a:ext cx="5446440" cy="4417976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A0A457C-4FE8-4182-83A9-C6C2124FBC80}"/>
                </a:ext>
              </a:extLst>
            </p:cNvPr>
            <p:cNvCxnSpPr/>
            <p:nvPr/>
          </p:nvCxnSpPr>
          <p:spPr>
            <a:xfrm>
              <a:off x="1318260" y="1965960"/>
              <a:ext cx="1371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88FFF0-5C65-4396-8BC7-CDB47A7A61BA}"/>
              </a:ext>
            </a:extLst>
          </p:cNvPr>
          <p:cNvSpPr txBox="1"/>
          <p:nvPr/>
        </p:nvSpPr>
        <p:spPr>
          <a:xfrm>
            <a:off x="695295" y="1599256"/>
            <a:ext cx="12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멜론 댓글 예시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17B50-41F5-4328-A024-93C8B6314202}"/>
              </a:ext>
            </a:extLst>
          </p:cNvPr>
          <p:cNvSpPr txBox="1"/>
          <p:nvPr/>
        </p:nvSpPr>
        <p:spPr>
          <a:xfrm>
            <a:off x="6941820" y="1981200"/>
            <a:ext cx="391668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댓글에 공감</a:t>
            </a:r>
            <a:r>
              <a:rPr lang="en-US" altLang="ko-KR" dirty="0"/>
              <a:t>, </a:t>
            </a:r>
            <a:r>
              <a:rPr lang="ko-KR" altLang="en-US" dirty="0" err="1"/>
              <a:t>비공감</a:t>
            </a:r>
            <a:r>
              <a:rPr lang="ko-KR" altLang="en-US" dirty="0"/>
              <a:t> 수치는 있으나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</a:t>
            </a:r>
            <a:r>
              <a:rPr lang="en-US" altLang="ko-KR" dirty="0"/>
              <a:t>/</a:t>
            </a:r>
            <a:r>
              <a:rPr lang="ko-KR" altLang="en-US" dirty="0"/>
              <a:t>프로그램은 댓글 자체가 </a:t>
            </a:r>
            <a:endParaRPr lang="en-US" altLang="ko-KR" dirty="0"/>
          </a:p>
          <a:p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부정적인 의미인지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그리하여</a:t>
            </a:r>
            <a:r>
              <a:rPr lang="en-US" altLang="ko-KR" dirty="0"/>
              <a:t>, </a:t>
            </a:r>
            <a:r>
              <a:rPr lang="ko-KR" altLang="en-US" dirty="0"/>
              <a:t>글의 </a:t>
            </a:r>
            <a:r>
              <a:rPr lang="ko-KR" altLang="en-US" b="1" dirty="0">
                <a:solidFill>
                  <a:srgbClr val="0070C0"/>
                </a:solidFill>
              </a:rPr>
              <a:t>긍정</a:t>
            </a:r>
            <a:r>
              <a:rPr lang="ko-KR" altLang="en-US" dirty="0"/>
              <a:t>과 </a:t>
            </a:r>
            <a:r>
              <a:rPr lang="ko-KR" altLang="en-US" b="1" dirty="0">
                <a:solidFill>
                  <a:srgbClr val="FF0000"/>
                </a:solidFill>
              </a:rPr>
              <a:t>부정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가려내는 </a:t>
            </a:r>
            <a:r>
              <a:rPr lang="ko-KR" altLang="en-US" b="1" dirty="0">
                <a:solidFill>
                  <a:srgbClr val="FFC000"/>
                </a:solidFill>
              </a:rPr>
              <a:t>감성 분석 </a:t>
            </a:r>
            <a:r>
              <a:rPr lang="en-US" altLang="ko-KR" b="1" dirty="0">
                <a:solidFill>
                  <a:srgbClr val="FFC000"/>
                </a:solidFill>
              </a:rPr>
              <a:t>(sentiment analysis)</a:t>
            </a:r>
            <a:r>
              <a:rPr lang="ko-KR" altLang="en-US" dirty="0"/>
              <a:t>을 시도하고자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616B6794-C8A2-42A6-B44E-3B11ED01D2A5}"/>
              </a:ext>
            </a:extLst>
          </p:cNvPr>
          <p:cNvSpPr/>
          <p:nvPr/>
        </p:nvSpPr>
        <p:spPr>
          <a:xfrm>
            <a:off x="6202680" y="2087880"/>
            <a:ext cx="579120" cy="4046220"/>
          </a:xfrm>
          <a:prstGeom prst="rightBrace">
            <a:avLst>
              <a:gd name="adj1" fmla="val 8333"/>
              <a:gd name="adj2" fmla="val 108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55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207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CA21"/>
      </a:accent1>
      <a:accent2>
        <a:srgbClr val="E7EAB8"/>
      </a:accent2>
      <a:accent3>
        <a:srgbClr val="FCFBEE"/>
      </a:accent3>
      <a:accent4>
        <a:srgbClr val="EDD3AE"/>
      </a:accent4>
      <a:accent5>
        <a:srgbClr val="88D6ED"/>
      </a:accent5>
      <a:accent6>
        <a:srgbClr val="00AAE4"/>
      </a:accent6>
      <a:hlink>
        <a:srgbClr val="262626"/>
      </a:hlink>
      <a:folHlink>
        <a:srgbClr val="262626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1805</Words>
  <Application>Microsoft Office PowerPoint</Application>
  <PresentationFormat>와이드스크린</PresentationFormat>
  <Paragraphs>396</Paragraphs>
  <Slides>34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Nanum Gothic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가람</cp:lastModifiedBy>
  <cp:revision>98</cp:revision>
  <dcterms:created xsi:type="dcterms:W3CDTF">2022-07-04T01:01:09Z</dcterms:created>
  <dcterms:modified xsi:type="dcterms:W3CDTF">2023-10-12T12:22:21Z</dcterms:modified>
</cp:coreProperties>
</file>